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042" r:id="rId2"/>
    <p:sldMasterId id="2147484066" r:id="rId3"/>
    <p:sldMasterId id="2147484078" r:id="rId4"/>
  </p:sldMasterIdLst>
  <p:notesMasterIdLst>
    <p:notesMasterId r:id="rId28"/>
  </p:notesMasterIdLst>
  <p:sldIdLst>
    <p:sldId id="400" r:id="rId5"/>
    <p:sldId id="393" r:id="rId6"/>
    <p:sldId id="378" r:id="rId7"/>
    <p:sldId id="380" r:id="rId8"/>
    <p:sldId id="381" r:id="rId9"/>
    <p:sldId id="382" r:id="rId10"/>
    <p:sldId id="384" r:id="rId11"/>
    <p:sldId id="383" r:id="rId12"/>
    <p:sldId id="415" r:id="rId13"/>
    <p:sldId id="418" r:id="rId14"/>
    <p:sldId id="416" r:id="rId15"/>
    <p:sldId id="419" r:id="rId16"/>
    <p:sldId id="388" r:id="rId17"/>
    <p:sldId id="387" r:id="rId18"/>
    <p:sldId id="386" r:id="rId19"/>
    <p:sldId id="413" r:id="rId20"/>
    <p:sldId id="414" r:id="rId21"/>
    <p:sldId id="396" r:id="rId22"/>
    <p:sldId id="397" r:id="rId23"/>
    <p:sldId id="312" r:id="rId24"/>
    <p:sldId id="313" r:id="rId25"/>
    <p:sldId id="314" r:id="rId26"/>
    <p:sldId id="31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ECD"/>
    <a:srgbClr val="FF38D4"/>
    <a:srgbClr val="0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9822" autoAdjust="0"/>
  </p:normalViewPr>
  <p:slideViewPr>
    <p:cSldViewPr snapToGrid="0">
      <p:cViewPr varScale="1">
        <p:scale>
          <a:sx n="127" d="100"/>
          <a:sy n="127" d="100"/>
        </p:scale>
        <p:origin x="10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DE49-7651-4B42-817F-486A2142D773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8EFAF-C6F6-3F49-AADC-090B017FE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7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A8CA87-CBDC-1640-A169-6A1A3DBF0BF4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FB6-87B9-B946-A92C-4026DA98CC47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AFB1-CB16-E24D-8C70-8B6D2D84EBDC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70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70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D445D0-C84C-8645-A5E2-922462352A0C}" type="slidenum">
              <a:rPr lang="en-US"/>
              <a:pPr/>
              <a:t>16</a:t>
            </a:fld>
            <a:endParaRPr lang="en-US"/>
          </a:p>
        </p:txBody>
      </p:sp>
      <p:sp>
        <p:nvSpPr>
          <p:cNvPr id="2211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11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36E0B-D8FE-614A-992B-5E48A9C876A5}" type="slidenum">
              <a:rPr lang="en-US"/>
              <a:pPr/>
              <a:t>17</a:t>
            </a:fld>
            <a:endParaRPr lang="en-US"/>
          </a:p>
        </p:txBody>
      </p:sp>
      <p:sp>
        <p:nvSpPr>
          <p:cNvPr id="2580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80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9D9B14A-7098-6445-8DB7-6E2E306D8690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693EFB8-3656-9A43-8AEB-C269FDCE506D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A8CA87-CBDC-1640-A169-6A1A3DBF0BF4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B93687-8DA3-6545-9452-E6B0F7FC525F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C13600-0D52-BE4F-A9A5-5D2C18865A32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B616F5-7DEE-F045-BF49-7B8EAE11154B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7F926D-89BC-0C40-815C-25A0A1FFE4EA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3C9B95-3767-784D-9018-2DC34E66A304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3C9B95-3767-784D-9018-2DC34E66A304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D14CC-137A-EA4E-AA85-B6641478E7BD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9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8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9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334F8-D7C7-8245-B4F8-B1FF2A6B33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146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5DFB9-F6A9-684B-BEFE-991AC921D8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505E4-C2AF-4449-892B-20616AF2B45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950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9B5EC-A03E-144C-9F61-E4DD73F6AE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8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80F30-1906-B241-B430-D3DE151C41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70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AC485-F939-3046-9D1A-BBE4991CFA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42123-8F81-664E-9221-C9F2283425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032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9F35C-A310-7E48-8696-83CD9F3AAF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8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64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0B7F72-2A84-4F41-BF2B-DF7ABADA0F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82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3E838-2ABF-7E41-93BF-1970E49764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63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B50E9-2B67-D746-922A-D53E08C106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82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947592-4F59-4045-A706-8C02851966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00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4485D-C881-8046-B350-B2C04A64098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415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930855-C799-4543-8020-51F1F90ADB0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008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490A9A-9079-AC46-94F3-C951B9D9F8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55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75FAD-1AF7-684D-B3D6-D5A4E126356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11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7F2CA-785E-1A47-BC41-7928BFF6DFC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169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98F212-BC40-7A45-98F0-1B5EB1873F8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3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4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D236CA-1B9D-6045-BE25-5E64BDB9C99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400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9E11DE-A5F9-0D4B-8032-577B04ADC2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448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CD7C94-BAD7-5749-B87D-599EB990A5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03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49712-32BA-0F4E-A132-2807E555F55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923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334F8-D7C7-8245-B4F8-B1FF2A6B33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975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5DFB9-F6A9-684B-BEFE-991AC921D8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649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505E4-C2AF-4449-892B-20616AF2B45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000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9B5EC-A03E-144C-9F61-E4DD73F6AE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916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80F30-1906-B241-B430-D3DE151C41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1703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AC485-F939-3046-9D1A-BBE4991CFA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6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21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42123-8F81-664E-9221-C9F2283425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17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9F35C-A310-7E48-8696-83CD9F3AAF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4991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0B7F72-2A84-4F41-BF2B-DF7ABADA0F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690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3E838-2ABF-7E41-93BF-1970E49764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73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B50E9-2B67-D746-922A-D53E08C106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2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1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3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8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F0128-655D-274E-9B53-AF5C576E547A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681D068D-8062-E141-A480-0B23EF1DB245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7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A068668-57F0-9142-ABEC-20DCFC60565D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9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681D068D-8062-E141-A480-0B23EF1DB245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2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6.jpeg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9720" y="2551543"/>
            <a:ext cx="303600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latin typeface="Arial"/>
                <a:cs typeface="Arial"/>
              </a:rPr>
              <a:t>Part 1</a:t>
            </a:r>
          </a:p>
          <a:p>
            <a:r>
              <a:rPr lang="en-US" sz="3200" b="1" dirty="0">
                <a:solidFill>
                  <a:srgbClr val="800000"/>
                </a:solidFill>
                <a:latin typeface="Arial"/>
                <a:cs typeface="Arial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9394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functio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66" y="199892"/>
            <a:ext cx="4707191" cy="65170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873" y="1305166"/>
            <a:ext cx="2798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protein is a collection of atoms that interact. </a:t>
            </a:r>
          </a:p>
          <a:p>
            <a:endParaRPr lang="en-US" sz="2000" dirty="0"/>
          </a:p>
          <a:p>
            <a:r>
              <a:rPr lang="en-US" sz="2000" dirty="0"/>
              <a:t>These interactions are modeled based on molecular mechanics force fields that define the potential energy function. 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36295" y="3641416"/>
            <a:ext cx="5378549" cy="1213805"/>
          </a:xfrm>
          <a:prstGeom prst="rect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0px-1RBJ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t="2857" b="9932"/>
          <a:stretch/>
        </p:blipFill>
        <p:spPr>
          <a:xfrm>
            <a:off x="1603649" y="1290749"/>
            <a:ext cx="6004062" cy="536682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Introduction to Protein Structure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All atom ball-and-stick view of three dimensional structure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-149391"/>
            <a:ext cx="1195233" cy="72828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9877" y="-149391"/>
            <a:ext cx="1195233" cy="728283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Introduction to Protein Structure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Hierarchical way of visualizing three dimensional structure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 descr="dhfr_1.5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2" y="1079828"/>
            <a:ext cx="7281334" cy="58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9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Introduction to Protein Structure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Regular Three Dimensional Structures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131763" y="2298700"/>
          <a:ext cx="8794750" cy="420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25" name="Photo Editor Photo" r:id="rId4" imgW="21076190" imgH="10085714" progId="MSPhotoEd.3">
                  <p:embed/>
                </p:oleObj>
              </mc:Choice>
              <mc:Fallback>
                <p:oleObj name="Photo Editor Photo" r:id="rId4" imgW="21076190" imgH="1008571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2298700"/>
                        <a:ext cx="8794750" cy="420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00025" y="1281113"/>
            <a:ext cx="87439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000">
                <a:solidFill>
                  <a:srgbClr val="FF0000"/>
                </a:solidFill>
                <a:latin typeface="Arial"/>
                <a:ea typeface="ＭＳ Ｐゴシック" charset="0"/>
                <a:cs typeface="ＭＳ Ｐゴシック" charset="0"/>
              </a:rPr>
              <a:t>“</a:t>
            </a:r>
            <a:r>
              <a:rPr lang="en-US" sz="2000">
                <a:solidFill>
                  <a:srgbClr val="FF0000"/>
                </a:solidFill>
                <a:latin typeface="Monotype Corsiva" charset="0"/>
                <a:ea typeface="ＭＳ Ｐゴシック" charset="0"/>
                <a:cs typeface="ＭＳ Ｐゴシック" charset="0"/>
              </a:rPr>
              <a:t>One of the more astounding accomplishments of living cells is their ability to orchestrate and control specific chemical interactions between tens of thousands of proteins in the same reaction mixture</a:t>
            </a:r>
            <a:r>
              <a:rPr lang="ja-JP" altLang="en-US" sz="2000">
                <a:solidFill>
                  <a:srgbClr val="FF0000"/>
                </a:solidFill>
                <a:latin typeface="Arial"/>
                <a:ea typeface="ＭＳ Ｐゴシック" charset="0"/>
                <a:cs typeface="ＭＳ Ｐゴシック" charset="0"/>
              </a:rPr>
              <a:t>”</a:t>
            </a:r>
            <a:r>
              <a:rPr lang="en-US" sz="2000">
                <a:solidFill>
                  <a:srgbClr val="000000"/>
                </a:solidFill>
                <a:latin typeface="Monotype Corsiva" charset="0"/>
                <a:ea typeface="ＭＳ Ｐゴシック" charset="0"/>
                <a:cs typeface="ＭＳ Ｐゴシック" charset="0"/>
              </a:rPr>
              <a:t>   </a:t>
            </a: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--- Richard Fine</a:t>
            </a:r>
          </a:p>
        </p:txBody>
      </p:sp>
    </p:spTree>
    <p:extLst>
      <p:ext uri="{BB962C8B-B14F-4D97-AF65-F5344CB8AC3E}">
        <p14:creationId xmlns:p14="http://schemas.microsoft.com/office/powerpoint/2010/main" val="235402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Introduction to Protein Dynamics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Molecular driving forces for protein folding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1057275" y="1204913"/>
          <a:ext cx="7024688" cy="540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77" name="Photo Editor Photo" r:id="rId4" imgW="19323810" imgH="14866667" progId="MSPhotoEd.3">
                  <p:embed/>
                </p:oleObj>
              </mc:Choice>
              <mc:Fallback>
                <p:oleObj name="Photo Editor Photo" r:id="rId4" imgW="19323810" imgH="148666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1204913"/>
                        <a:ext cx="7024688" cy="540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202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ChangeArrowheads="1"/>
          </p:cNvSpPr>
          <p:nvPr/>
        </p:nvSpPr>
        <p:spPr bwMode="auto">
          <a:xfrm>
            <a:off x="0" y="685800"/>
            <a:ext cx="2286000" cy="14351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67" name="Rectangle 3"/>
          <p:cNvSpPr>
            <a:spLocks noChangeArrowheads="1"/>
          </p:cNvSpPr>
          <p:nvPr/>
        </p:nvSpPr>
        <p:spPr bwMode="auto">
          <a:xfrm>
            <a:off x="6858000" y="304800"/>
            <a:ext cx="2133600" cy="3352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216068" name="Picture 4" descr="time sca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62063"/>
            <a:ext cx="4114800" cy="3767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69" name="Rectangle 5"/>
          <p:cNvSpPr>
            <a:spLocks noChangeArrowheads="1"/>
          </p:cNvSpPr>
          <p:nvPr/>
        </p:nvSpPr>
        <p:spPr bwMode="auto">
          <a:xfrm>
            <a:off x="6553200" y="3886200"/>
            <a:ext cx="2438400" cy="281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aphicFrame>
        <p:nvGraphicFramePr>
          <p:cNvPr id="216070" name="Object 6"/>
          <p:cNvGraphicFramePr>
            <a:graphicFrameLocks noChangeAspect="1"/>
          </p:cNvGraphicFramePr>
          <p:nvPr/>
        </p:nvGraphicFramePr>
        <p:xfrm>
          <a:off x="6592888" y="4267200"/>
          <a:ext cx="2322512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60" name="Image" r:id="rId5" imgW="5311684" imgH="5578539" progId="Photoshop.Image.5">
                  <p:embed/>
                </p:oleObj>
              </mc:Choice>
              <mc:Fallback>
                <p:oleObj name="Image" r:id="rId5" imgW="5311684" imgH="5578539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2888" y="4267200"/>
                        <a:ext cx="2322512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71" name="Rectangle 7"/>
          <p:cNvSpPr>
            <a:spLocks noChangeArrowheads="1"/>
          </p:cNvSpPr>
          <p:nvPr/>
        </p:nvSpPr>
        <p:spPr bwMode="auto">
          <a:xfrm>
            <a:off x="3124200" y="5105400"/>
            <a:ext cx="32004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72" name="Rectangle 8"/>
          <p:cNvSpPr>
            <a:spLocks noChangeArrowheads="1"/>
          </p:cNvSpPr>
          <p:nvPr/>
        </p:nvSpPr>
        <p:spPr bwMode="auto">
          <a:xfrm>
            <a:off x="266700" y="5105400"/>
            <a:ext cx="25908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73" name="Rectangle 9"/>
          <p:cNvSpPr>
            <a:spLocks noChangeArrowheads="1"/>
          </p:cNvSpPr>
          <p:nvPr/>
        </p:nvSpPr>
        <p:spPr bwMode="auto">
          <a:xfrm>
            <a:off x="228600" y="3124200"/>
            <a:ext cx="1828800" cy="175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74" name="Rectangle 10"/>
          <p:cNvSpPr>
            <a:spLocks noChangeArrowheads="1"/>
          </p:cNvSpPr>
          <p:nvPr/>
        </p:nvSpPr>
        <p:spPr bwMode="auto">
          <a:xfrm>
            <a:off x="228600" y="762000"/>
            <a:ext cx="19812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aphicFrame>
        <p:nvGraphicFramePr>
          <p:cNvPr id="216075" name="Object 11"/>
          <p:cNvGraphicFramePr>
            <a:graphicFrameLocks noChangeAspect="1"/>
          </p:cNvGraphicFramePr>
          <p:nvPr/>
        </p:nvGraphicFramePr>
        <p:xfrm>
          <a:off x="6899275" y="381000"/>
          <a:ext cx="18637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61" name="Image" r:id="rId7" imgW="3913872" imgH="5921638" progId="Photoshop.Image.5">
                  <p:embed/>
                </p:oleObj>
              </mc:Choice>
              <mc:Fallback>
                <p:oleObj name="Image" r:id="rId7" imgW="3913872" imgH="5921638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5" y="381000"/>
                        <a:ext cx="1863725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76" name="Object 12"/>
          <p:cNvGraphicFramePr>
            <a:graphicFrameLocks noChangeAspect="1"/>
          </p:cNvGraphicFramePr>
          <p:nvPr/>
        </p:nvGraphicFramePr>
        <p:xfrm>
          <a:off x="3200400" y="5195888"/>
          <a:ext cx="3048000" cy="150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62" name="Image" r:id="rId9" imgW="5591246" imgH="2770208" progId="Photoshop.Image.5">
                  <p:embed/>
                </p:oleObj>
              </mc:Choice>
              <mc:Fallback>
                <p:oleObj name="Image" r:id="rId9" imgW="5591246" imgH="2770208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195888"/>
                        <a:ext cx="3048000" cy="150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77" name="Object 13"/>
          <p:cNvGraphicFramePr>
            <a:graphicFrameLocks noChangeAspect="1"/>
          </p:cNvGraphicFramePr>
          <p:nvPr/>
        </p:nvGraphicFramePr>
        <p:xfrm>
          <a:off x="304800" y="5410200"/>
          <a:ext cx="2514600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63" name="Image" r:id="rId11" imgW="6201200" imgH="3151430" progId="Photoshop.Image.5">
                  <p:embed/>
                </p:oleObj>
              </mc:Choice>
              <mc:Fallback>
                <p:oleObj name="Image" r:id="rId11" imgW="6201200" imgH="3151430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410200"/>
                        <a:ext cx="2514600" cy="127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78" name="Rectangle 14"/>
          <p:cNvSpPr>
            <a:spLocks noChangeArrowheads="1"/>
          </p:cNvSpPr>
          <p:nvPr/>
        </p:nvSpPr>
        <p:spPr bwMode="auto">
          <a:xfrm>
            <a:off x="685800" y="254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000099"/>
                </a:solidFill>
                <a:latin typeface="Arial" charset="0"/>
                <a:ea typeface="ＭＳ Ｐゴシック" charset="0"/>
              </a:rPr>
              <a:t>Time scales</a:t>
            </a:r>
            <a:endParaRPr lang="en-US" sz="44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79" name="Text Box 15"/>
          <p:cNvSpPr txBox="1">
            <a:spLocks noChangeArrowheads="1"/>
          </p:cNvSpPr>
          <p:nvPr/>
        </p:nvSpPr>
        <p:spPr bwMode="auto">
          <a:xfrm>
            <a:off x="228600" y="762000"/>
            <a:ext cx="220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1F0E7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99"/>
                </a:solidFill>
                <a:latin typeface="Arial Narrow" charset="0"/>
                <a:ea typeface="ＭＳ Ｐゴシック" charset="0"/>
              </a:rPr>
              <a:t>Side-chain rotations</a:t>
            </a:r>
          </a:p>
        </p:txBody>
      </p:sp>
      <p:pic>
        <p:nvPicPr>
          <p:cNvPr id="216080" name="Picture 16" descr="side chai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1477963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6081" name="Object 17"/>
          <p:cNvGraphicFramePr>
            <a:graphicFrameLocks noChangeAspect="1"/>
          </p:cNvGraphicFramePr>
          <p:nvPr/>
        </p:nvGraphicFramePr>
        <p:xfrm>
          <a:off x="381000" y="3505200"/>
          <a:ext cx="15240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64" name="Image" r:id="rId14" imgW="5438758" imgH="4765267" progId="Photoshop.Image.5">
                  <p:embed/>
                </p:oleObj>
              </mc:Choice>
              <mc:Fallback>
                <p:oleObj name="Image" r:id="rId14" imgW="5438758" imgH="4765267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505200"/>
                        <a:ext cx="1524000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82" name="Text Box 18"/>
          <p:cNvSpPr txBox="1">
            <a:spLocks noChangeArrowheads="1"/>
          </p:cNvSpPr>
          <p:nvPr/>
        </p:nvSpPr>
        <p:spPr bwMode="auto">
          <a:xfrm>
            <a:off x="458788" y="3124200"/>
            <a:ext cx="1370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1F0E7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99"/>
                </a:solidFill>
                <a:latin typeface="Arial Narrow" charset="0"/>
                <a:ea typeface="ＭＳ Ｐゴシック" charset="0"/>
              </a:rPr>
              <a:t>Loop closure</a:t>
            </a:r>
          </a:p>
        </p:txBody>
      </p:sp>
      <p:sp>
        <p:nvSpPr>
          <p:cNvPr id="216083" name="Text Box 19"/>
          <p:cNvSpPr txBox="1">
            <a:spLocks noChangeArrowheads="1"/>
          </p:cNvSpPr>
          <p:nvPr/>
        </p:nvSpPr>
        <p:spPr bwMode="auto">
          <a:xfrm>
            <a:off x="838200" y="51054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1F0E7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99"/>
                </a:solidFill>
                <a:latin typeface="Arial Narrow" charset="0"/>
                <a:ea typeface="ＭＳ Ｐゴシック" charset="0"/>
              </a:rPr>
              <a:t>Helix formation</a:t>
            </a:r>
          </a:p>
        </p:txBody>
      </p:sp>
      <p:sp>
        <p:nvSpPr>
          <p:cNvPr id="216084" name="Text Box 20"/>
          <p:cNvSpPr txBox="1">
            <a:spLocks noChangeArrowheads="1"/>
          </p:cNvSpPr>
          <p:nvPr/>
        </p:nvSpPr>
        <p:spPr bwMode="auto">
          <a:xfrm>
            <a:off x="3810000" y="5094288"/>
            <a:ext cx="2209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1F0E7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99"/>
                </a:solidFill>
                <a:latin typeface="Arial Narrow" charset="0"/>
                <a:ea typeface="ＭＳ Ｐゴシック" charset="0"/>
              </a:rPr>
              <a:t>Folding of</a:t>
            </a:r>
            <a:r>
              <a:rPr lang="en-US" b="1" i="1">
                <a:solidFill>
                  <a:srgbClr val="000099"/>
                </a:solidFill>
                <a:latin typeface="Symbol" charset="0"/>
                <a:ea typeface="ＭＳ Ｐゴシック" charset="0"/>
              </a:rPr>
              <a:t> </a:t>
            </a:r>
            <a:r>
              <a:rPr lang="en-US" b="1" i="1">
                <a:solidFill>
                  <a:srgbClr val="000099"/>
                </a:solidFill>
                <a:latin typeface="Arial Narrow" charset="0"/>
                <a:ea typeface="ＭＳ Ｐゴシック" charset="0"/>
              </a:rPr>
              <a:t>-hairpins</a:t>
            </a:r>
          </a:p>
        </p:txBody>
      </p:sp>
      <p:sp>
        <p:nvSpPr>
          <p:cNvPr id="216085" name="Text Box 21"/>
          <p:cNvSpPr txBox="1">
            <a:spLocks noChangeArrowheads="1"/>
          </p:cNvSpPr>
          <p:nvPr/>
        </p:nvSpPr>
        <p:spPr bwMode="auto">
          <a:xfrm>
            <a:off x="7086600" y="38862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1F0E7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99"/>
                </a:solidFill>
                <a:latin typeface="Arial Narrow" charset="0"/>
                <a:ea typeface="ＭＳ Ｐゴシック" charset="0"/>
              </a:rPr>
              <a:t>Protein folding</a:t>
            </a:r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6934200" y="32766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1F0E7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99"/>
                </a:solidFill>
                <a:latin typeface="Arial Narrow" charset="0"/>
                <a:ea typeface="ＭＳ Ｐゴシック" charset="0"/>
              </a:rPr>
              <a:t>Protein aggregation</a:t>
            </a:r>
          </a:p>
        </p:txBody>
      </p:sp>
      <p:sp>
        <p:nvSpPr>
          <p:cNvPr id="216087" name="Line 23"/>
          <p:cNvSpPr>
            <a:spLocks noChangeShapeType="1"/>
          </p:cNvSpPr>
          <p:nvPr/>
        </p:nvSpPr>
        <p:spPr bwMode="auto">
          <a:xfrm flipV="1">
            <a:off x="2209800" y="1752600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88" name="Line 24"/>
          <p:cNvSpPr>
            <a:spLocks noChangeShapeType="1"/>
          </p:cNvSpPr>
          <p:nvPr/>
        </p:nvSpPr>
        <p:spPr bwMode="auto">
          <a:xfrm flipV="1">
            <a:off x="2057400" y="2971800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89" name="Line 25"/>
          <p:cNvSpPr>
            <a:spLocks noChangeShapeType="1"/>
          </p:cNvSpPr>
          <p:nvPr/>
        </p:nvSpPr>
        <p:spPr bwMode="auto">
          <a:xfrm flipV="1">
            <a:off x="2286000" y="3505200"/>
            <a:ext cx="3048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90" name="Line 26"/>
          <p:cNvSpPr>
            <a:spLocks noChangeShapeType="1"/>
          </p:cNvSpPr>
          <p:nvPr/>
        </p:nvSpPr>
        <p:spPr bwMode="auto">
          <a:xfrm flipV="1">
            <a:off x="2590800" y="40386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91" name="Line 27"/>
          <p:cNvSpPr>
            <a:spLocks noChangeShapeType="1"/>
          </p:cNvSpPr>
          <p:nvPr/>
        </p:nvSpPr>
        <p:spPr bwMode="auto">
          <a:xfrm>
            <a:off x="5791200" y="4038600"/>
            <a:ext cx="1371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92" name="Line 28"/>
          <p:cNvSpPr>
            <a:spLocks noChangeShapeType="1"/>
          </p:cNvSpPr>
          <p:nvPr/>
        </p:nvSpPr>
        <p:spPr bwMode="auto">
          <a:xfrm>
            <a:off x="5791200" y="4038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93" name="Line 29"/>
          <p:cNvSpPr>
            <a:spLocks noChangeShapeType="1"/>
          </p:cNvSpPr>
          <p:nvPr/>
        </p:nvSpPr>
        <p:spPr bwMode="auto">
          <a:xfrm flipH="1">
            <a:off x="6400800" y="12192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94" name="Line 30"/>
          <p:cNvSpPr>
            <a:spLocks noChangeShapeType="1"/>
          </p:cNvSpPr>
          <p:nvPr/>
        </p:nvSpPr>
        <p:spPr bwMode="auto">
          <a:xfrm>
            <a:off x="2590800" y="45720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6095" name="Text Box 31"/>
          <p:cNvSpPr txBox="1">
            <a:spLocks noChangeArrowheads="1"/>
          </p:cNvSpPr>
          <p:nvPr/>
        </p:nvSpPr>
        <p:spPr bwMode="auto">
          <a:xfrm>
            <a:off x="203200" y="203200"/>
            <a:ext cx="264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i="1">
                <a:solidFill>
                  <a:srgbClr val="F21100"/>
                </a:solidFill>
                <a:latin typeface="Comic Sans MS" charset="0"/>
                <a:ea typeface="ＭＳ Ｐゴシック" charset="0"/>
              </a:rPr>
              <a:t>From Joan-Emma Shea</a:t>
            </a:r>
          </a:p>
        </p:txBody>
      </p:sp>
    </p:spTree>
    <p:extLst>
      <p:ext uri="{BB962C8B-B14F-4D97-AF65-F5344CB8AC3E}">
        <p14:creationId xmlns:p14="http://schemas.microsoft.com/office/powerpoint/2010/main" val="3683216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 descr="Fig_Mech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90925"/>
            <a:ext cx="1371600" cy="1209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163" name="Picture 3" descr="Fig_Mech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54200"/>
            <a:ext cx="1828800" cy="149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164" name="Picture 4" descr="Fig_Mech_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1371600" cy="1182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1295400" y="1371600"/>
            <a:ext cx="22098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>
                <a:latin typeface="Times New Roman" charset="0"/>
              </a:rPr>
              <a:t>Static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>
                <a:latin typeface="Times New Roman" charset="0"/>
              </a:rPr>
              <a:t> Rigid bar networks</a:t>
            </a:r>
          </a:p>
        </p:txBody>
      </p:sp>
      <p:pic>
        <p:nvPicPr>
          <p:cNvPr id="220166" name="Picture 6" descr="Fig_Mech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25638"/>
            <a:ext cx="1828800" cy="15033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167" name="Text Box 7"/>
          <p:cNvSpPr txBox="1">
            <a:spLocks noChangeArrowheads="1"/>
          </p:cNvSpPr>
          <p:nvPr/>
        </p:nvSpPr>
        <p:spPr bwMode="auto">
          <a:xfrm>
            <a:off x="4495800" y="1371600"/>
            <a:ext cx="22098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>
                <a:latin typeface="Times New Roman" charset="0"/>
              </a:rPr>
              <a:t>Dynamic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>
                <a:latin typeface="Times New Roman" charset="0"/>
              </a:rPr>
              <a:t> Spring networks</a:t>
            </a:r>
          </a:p>
        </p:txBody>
      </p:sp>
      <p:sp>
        <p:nvSpPr>
          <p:cNvPr id="220168" name="Text Box 8"/>
          <p:cNvSpPr txBox="1">
            <a:spLocks noChangeArrowheads="1"/>
          </p:cNvSpPr>
          <p:nvPr/>
        </p:nvSpPr>
        <p:spPr bwMode="auto">
          <a:xfrm>
            <a:off x="533400" y="2209800"/>
            <a:ext cx="16002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Times New Roman" charset="0"/>
              </a:rPr>
              <a:t>4 independent degrees of freedom</a:t>
            </a:r>
          </a:p>
        </p:txBody>
      </p:sp>
      <p:sp>
        <p:nvSpPr>
          <p:cNvPr id="220169" name="Text Box 9"/>
          <p:cNvSpPr txBox="1">
            <a:spLocks noChangeArrowheads="1"/>
          </p:cNvSpPr>
          <p:nvPr/>
        </p:nvSpPr>
        <p:spPr bwMode="auto">
          <a:xfrm>
            <a:off x="457200" y="3886200"/>
            <a:ext cx="1600200" cy="99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latin typeface="Times New Roman" charset="0"/>
              </a:rPr>
              <a:t>Rigid body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sz="1600">
                <a:latin typeface="Times New Roman" charset="0"/>
              </a:rPr>
              <a:t>3 independent degrees of freedom</a:t>
            </a:r>
          </a:p>
        </p:txBody>
      </p:sp>
      <p:sp>
        <p:nvSpPr>
          <p:cNvPr id="220170" name="Text Box 10"/>
          <p:cNvSpPr txBox="1">
            <a:spLocks noChangeArrowheads="1"/>
          </p:cNvSpPr>
          <p:nvPr/>
        </p:nvSpPr>
        <p:spPr bwMode="auto">
          <a:xfrm>
            <a:off x="6324600" y="2362200"/>
            <a:ext cx="24384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latin typeface="Times New Roman" charset="0"/>
              </a:rPr>
              <a:t>4 finite frequency modes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sz="1600">
                <a:latin typeface="Times New Roman" charset="0"/>
              </a:rPr>
              <a:t>4 zero frequency modes</a:t>
            </a:r>
          </a:p>
        </p:txBody>
      </p:sp>
      <p:sp>
        <p:nvSpPr>
          <p:cNvPr id="220171" name="Text Box 11"/>
          <p:cNvSpPr txBox="1">
            <a:spLocks noChangeArrowheads="1"/>
          </p:cNvSpPr>
          <p:nvPr/>
        </p:nvSpPr>
        <p:spPr bwMode="auto">
          <a:xfrm>
            <a:off x="6324600" y="3962400"/>
            <a:ext cx="24384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latin typeface="Times New Roman" charset="0"/>
              </a:rPr>
              <a:t>5 finite frequency modes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sz="1600">
                <a:latin typeface="Times New Roman" charset="0"/>
              </a:rPr>
              <a:t>3 zero frequency modes</a:t>
            </a:r>
          </a:p>
        </p:txBody>
      </p:sp>
      <p:grpSp>
        <p:nvGrpSpPr>
          <p:cNvPr id="220172" name="Group 12"/>
          <p:cNvGrpSpPr>
            <a:grpSpLocks/>
          </p:cNvGrpSpPr>
          <p:nvPr/>
        </p:nvGrpSpPr>
        <p:grpSpPr bwMode="auto">
          <a:xfrm>
            <a:off x="381000" y="4914900"/>
            <a:ext cx="3200400" cy="1517650"/>
            <a:chOff x="240" y="2712"/>
            <a:chExt cx="2016" cy="956"/>
          </a:xfrm>
        </p:grpSpPr>
        <p:grpSp>
          <p:nvGrpSpPr>
            <p:cNvPr id="220173" name="Group 13"/>
            <p:cNvGrpSpPr>
              <a:grpSpLocks/>
            </p:cNvGrpSpPr>
            <p:nvPr/>
          </p:nvGrpSpPr>
          <p:grpSpPr bwMode="auto">
            <a:xfrm>
              <a:off x="240" y="2928"/>
              <a:ext cx="2016" cy="740"/>
              <a:chOff x="240" y="2928"/>
              <a:chExt cx="2016" cy="740"/>
            </a:xfrm>
          </p:grpSpPr>
          <p:pic>
            <p:nvPicPr>
              <p:cNvPr id="220174" name="Picture 14" descr="Fig_Mech_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" y="2928"/>
                <a:ext cx="864" cy="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0175" name="Text Box 15"/>
              <p:cNvSpPr txBox="1">
                <a:spLocks noChangeArrowheads="1"/>
              </p:cNvSpPr>
              <p:nvPr/>
            </p:nvSpPr>
            <p:spPr bwMode="auto">
              <a:xfrm>
                <a:off x="240" y="3168"/>
                <a:ext cx="1104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>
                    <a:latin typeface="Times New Roman" charset="0"/>
                  </a:rPr>
                  <a:t>Over constrained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>
                    <a:latin typeface="Times New Roman" charset="0"/>
                  </a:rPr>
                  <a:t>1 redundant bond</a:t>
                </a:r>
              </a:p>
            </p:txBody>
          </p:sp>
        </p:grpSp>
        <p:sp>
          <p:nvSpPr>
            <p:cNvPr id="220176" name="Freeform 16"/>
            <p:cNvSpPr>
              <a:spLocks/>
            </p:cNvSpPr>
            <p:nvPr/>
          </p:nvSpPr>
          <p:spPr bwMode="auto">
            <a:xfrm>
              <a:off x="616" y="2712"/>
              <a:ext cx="680" cy="264"/>
            </a:xfrm>
            <a:custGeom>
              <a:avLst/>
              <a:gdLst>
                <a:gd name="T0" fmla="*/ 0 w 336"/>
                <a:gd name="T1" fmla="*/ 0 h 288"/>
                <a:gd name="T2" fmla="*/ 192 w 336"/>
                <a:gd name="T3" fmla="*/ 240 h 288"/>
                <a:gd name="T4" fmla="*/ 336 w 336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6" h="288">
                  <a:moveTo>
                    <a:pt x="0" y="0"/>
                  </a:moveTo>
                  <a:cubicBezTo>
                    <a:pt x="68" y="96"/>
                    <a:pt x="136" y="192"/>
                    <a:pt x="192" y="240"/>
                  </a:cubicBezTo>
                  <a:cubicBezTo>
                    <a:pt x="248" y="288"/>
                    <a:pt x="292" y="288"/>
                    <a:pt x="336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0177" name="Group 17"/>
          <p:cNvGrpSpPr>
            <a:grpSpLocks/>
          </p:cNvGrpSpPr>
          <p:nvPr/>
        </p:nvGrpSpPr>
        <p:grpSpPr bwMode="auto">
          <a:xfrm>
            <a:off x="4953000" y="4521200"/>
            <a:ext cx="3505200" cy="1971675"/>
            <a:chOff x="3120" y="2464"/>
            <a:chExt cx="2208" cy="1242"/>
          </a:xfrm>
        </p:grpSpPr>
        <p:grpSp>
          <p:nvGrpSpPr>
            <p:cNvPr id="220178" name="Group 18"/>
            <p:cNvGrpSpPr>
              <a:grpSpLocks/>
            </p:cNvGrpSpPr>
            <p:nvPr/>
          </p:nvGrpSpPr>
          <p:grpSpPr bwMode="auto">
            <a:xfrm>
              <a:off x="3120" y="2928"/>
              <a:ext cx="2208" cy="778"/>
              <a:chOff x="3120" y="2928"/>
              <a:chExt cx="2208" cy="778"/>
            </a:xfrm>
          </p:grpSpPr>
          <p:pic>
            <p:nvPicPr>
              <p:cNvPr id="220179" name="Picture 19" descr="Fig_Mech_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2928"/>
                <a:ext cx="864" cy="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0180" name="Text Box 20"/>
              <p:cNvSpPr txBox="1">
                <a:spLocks noChangeArrowheads="1"/>
              </p:cNvSpPr>
              <p:nvPr/>
            </p:nvSpPr>
            <p:spPr bwMode="auto">
              <a:xfrm>
                <a:off x="3984" y="3216"/>
                <a:ext cx="1344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>
                    <a:latin typeface="Times New Roman" charset="0"/>
                  </a:rPr>
                  <a:t>Generally stressed</a:t>
                </a:r>
              </a:p>
            </p:txBody>
          </p:sp>
        </p:grpSp>
        <p:sp>
          <p:nvSpPr>
            <p:cNvPr id="220181" name="Freeform 21"/>
            <p:cNvSpPr>
              <a:spLocks/>
            </p:cNvSpPr>
            <p:nvPr/>
          </p:nvSpPr>
          <p:spPr bwMode="auto">
            <a:xfrm flipH="1">
              <a:off x="4032" y="2464"/>
              <a:ext cx="480" cy="560"/>
            </a:xfrm>
            <a:custGeom>
              <a:avLst/>
              <a:gdLst>
                <a:gd name="T0" fmla="*/ 0 w 336"/>
                <a:gd name="T1" fmla="*/ 0 h 288"/>
                <a:gd name="T2" fmla="*/ 192 w 336"/>
                <a:gd name="T3" fmla="*/ 240 h 288"/>
                <a:gd name="T4" fmla="*/ 336 w 336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6" h="288">
                  <a:moveTo>
                    <a:pt x="0" y="0"/>
                  </a:moveTo>
                  <a:cubicBezTo>
                    <a:pt x="68" y="96"/>
                    <a:pt x="136" y="192"/>
                    <a:pt x="192" y="240"/>
                  </a:cubicBezTo>
                  <a:cubicBezTo>
                    <a:pt x="248" y="288"/>
                    <a:pt x="292" y="288"/>
                    <a:pt x="336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0182" name="Rectangle 2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ts val="1200"/>
              </a:spcBef>
            </a:pPr>
            <a:r>
              <a:rPr lang="en-US" sz="2800" b="1" dirty="0">
                <a:solidFill>
                  <a:schemeClr val="bg1"/>
                </a:solidFill>
                <a:sym typeface="Symbol" charset="0"/>
              </a:rPr>
              <a:t>Introduction to Constraint Theory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 eaLnBrk="0" hangingPunct="0">
              <a:spcBef>
                <a:spcPct val="25000"/>
              </a:spcBef>
            </a:pPr>
            <a:r>
              <a:rPr lang="en-US" sz="2000" b="1" dirty="0">
                <a:solidFill>
                  <a:srgbClr val="FFFF00"/>
                </a:solidFill>
              </a:rPr>
              <a:t>Mechanics of Networks (2D example)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3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0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0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2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2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8" grpId="0"/>
      <p:bldP spid="220169" grpId="0"/>
      <p:bldP spid="220170" grpId="0"/>
      <p:bldP spid="2201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9" name="Text Box 3"/>
          <p:cNvSpPr txBox="1">
            <a:spLocks noChangeArrowheads="1"/>
          </p:cNvSpPr>
          <p:nvPr/>
        </p:nvSpPr>
        <p:spPr bwMode="auto">
          <a:xfrm>
            <a:off x="200025" y="1217613"/>
            <a:ext cx="4371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Times New Roman" charset="0"/>
              </a:rPr>
              <a:t>J. C. Maxwell, Philos. Mag. 27 294 (1864)</a:t>
            </a:r>
          </a:p>
        </p:txBody>
      </p:sp>
      <p:sp>
        <p:nvSpPr>
          <p:cNvPr id="254980" name="Text Box 4"/>
          <p:cNvSpPr txBox="1">
            <a:spLocks noChangeArrowheads="1"/>
          </p:cNvSpPr>
          <p:nvPr/>
        </p:nvSpPr>
        <p:spPr bwMode="auto">
          <a:xfrm>
            <a:off x="536575" y="2209800"/>
            <a:ext cx="8012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>
                <a:latin typeface="Times New Roman" charset="0"/>
              </a:rPr>
              <a:t>Free degrees of freedom estimate:  F = dN – N</a:t>
            </a:r>
            <a:r>
              <a:rPr lang="en-US" b="0" baseline="-25000">
                <a:latin typeface="Times New Roman" charset="0"/>
              </a:rPr>
              <a:t>c               </a:t>
            </a:r>
            <a:r>
              <a:rPr lang="en-US">
                <a:solidFill>
                  <a:srgbClr val="000099"/>
                </a:solidFill>
                <a:latin typeface="Times New Roman" charset="0"/>
              </a:rPr>
              <a:t>Maxwell Constraint Counting</a:t>
            </a:r>
            <a:endParaRPr lang="en-US" baseline="-25000">
              <a:solidFill>
                <a:srgbClr val="000099"/>
              </a:solidFill>
              <a:latin typeface="Times New Roman" charset="0"/>
            </a:endParaRPr>
          </a:p>
        </p:txBody>
      </p:sp>
      <p:grpSp>
        <p:nvGrpSpPr>
          <p:cNvPr id="254981" name="Group 5"/>
          <p:cNvGrpSpPr>
            <a:grpSpLocks/>
          </p:cNvGrpSpPr>
          <p:nvPr/>
        </p:nvGrpSpPr>
        <p:grpSpPr bwMode="auto">
          <a:xfrm>
            <a:off x="555625" y="2700338"/>
            <a:ext cx="6530975" cy="2058987"/>
            <a:chOff x="350" y="1701"/>
            <a:chExt cx="4114" cy="1297"/>
          </a:xfrm>
        </p:grpSpPr>
        <p:sp>
          <p:nvSpPr>
            <p:cNvPr id="254982" name="Text Box 6"/>
            <p:cNvSpPr txBox="1">
              <a:spLocks noChangeArrowheads="1"/>
            </p:cNvSpPr>
            <p:nvPr/>
          </p:nvSpPr>
          <p:spPr bwMode="auto">
            <a:xfrm>
              <a:off x="494" y="1701"/>
              <a:ext cx="39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b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254983" name="Text Box 7"/>
            <p:cNvSpPr txBox="1">
              <a:spLocks noChangeArrowheads="1"/>
            </p:cNvSpPr>
            <p:nvPr/>
          </p:nvSpPr>
          <p:spPr bwMode="auto">
            <a:xfrm>
              <a:off x="1136" y="1808"/>
              <a:ext cx="33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200" b="0" baseline="30000"/>
            </a:p>
          </p:txBody>
        </p:sp>
        <p:grpSp>
          <p:nvGrpSpPr>
            <p:cNvPr id="254984" name="Group 8"/>
            <p:cNvGrpSpPr>
              <a:grpSpLocks/>
            </p:cNvGrpSpPr>
            <p:nvPr/>
          </p:nvGrpSpPr>
          <p:grpSpPr bwMode="auto">
            <a:xfrm>
              <a:off x="2028" y="1802"/>
              <a:ext cx="2295" cy="1196"/>
              <a:chOff x="900" y="1574"/>
              <a:chExt cx="2319" cy="1202"/>
            </a:xfrm>
          </p:grpSpPr>
          <p:sp>
            <p:nvSpPr>
              <p:cNvPr id="254985" name="AutoShape 9"/>
              <p:cNvSpPr>
                <a:spLocks noChangeArrowheads="1"/>
              </p:cNvSpPr>
              <p:nvPr/>
            </p:nvSpPr>
            <p:spPr bwMode="auto">
              <a:xfrm>
                <a:off x="2429" y="1679"/>
                <a:ext cx="558" cy="282"/>
              </a:xfrm>
              <a:prstGeom prst="hexagon">
                <a:avLst>
                  <a:gd name="adj" fmla="val 49468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54986" name="Group 10"/>
              <p:cNvGrpSpPr>
                <a:grpSpLocks/>
              </p:cNvGrpSpPr>
              <p:nvPr/>
            </p:nvGrpSpPr>
            <p:grpSpPr bwMode="auto">
              <a:xfrm>
                <a:off x="1127" y="1817"/>
                <a:ext cx="1428" cy="552"/>
                <a:chOff x="1127" y="1817"/>
                <a:chExt cx="1428" cy="552"/>
              </a:xfrm>
            </p:grpSpPr>
            <p:sp>
              <p:nvSpPr>
                <p:cNvPr id="254987" name="AutoShape 11"/>
                <p:cNvSpPr>
                  <a:spLocks noChangeArrowheads="1"/>
                </p:cNvSpPr>
                <p:nvPr/>
              </p:nvSpPr>
              <p:spPr bwMode="auto">
                <a:xfrm>
                  <a:off x="1566" y="1956"/>
                  <a:ext cx="558" cy="282"/>
                </a:xfrm>
                <a:prstGeom prst="hexagon">
                  <a:avLst>
                    <a:gd name="adj" fmla="val 49468"/>
                    <a:gd name="vf" fmla="val 11547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988" name="AutoShape 12"/>
                <p:cNvSpPr>
                  <a:spLocks noChangeArrowheads="1"/>
                </p:cNvSpPr>
                <p:nvPr/>
              </p:nvSpPr>
              <p:spPr bwMode="auto">
                <a:xfrm>
                  <a:off x="1997" y="1817"/>
                  <a:ext cx="558" cy="282"/>
                </a:xfrm>
                <a:prstGeom prst="hexagon">
                  <a:avLst>
                    <a:gd name="adj" fmla="val 49468"/>
                    <a:gd name="vf" fmla="val 11547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989" name="AutoShape 13"/>
                <p:cNvSpPr>
                  <a:spLocks noChangeArrowheads="1"/>
                </p:cNvSpPr>
                <p:nvPr/>
              </p:nvSpPr>
              <p:spPr bwMode="auto">
                <a:xfrm>
                  <a:off x="1127" y="2087"/>
                  <a:ext cx="558" cy="282"/>
                </a:xfrm>
                <a:prstGeom prst="hexagon">
                  <a:avLst>
                    <a:gd name="adj" fmla="val 49468"/>
                    <a:gd name="vf" fmla="val 11547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4990" name="Group 14"/>
              <p:cNvGrpSpPr>
                <a:grpSpLocks/>
              </p:cNvGrpSpPr>
              <p:nvPr/>
            </p:nvGrpSpPr>
            <p:grpSpPr bwMode="auto">
              <a:xfrm>
                <a:off x="1108" y="2098"/>
                <a:ext cx="1428" cy="552"/>
                <a:chOff x="1127" y="1817"/>
                <a:chExt cx="1428" cy="552"/>
              </a:xfrm>
            </p:grpSpPr>
            <p:sp>
              <p:nvSpPr>
                <p:cNvPr id="254991" name="AutoShape 15"/>
                <p:cNvSpPr>
                  <a:spLocks noChangeArrowheads="1"/>
                </p:cNvSpPr>
                <p:nvPr/>
              </p:nvSpPr>
              <p:spPr bwMode="auto">
                <a:xfrm>
                  <a:off x="1566" y="1956"/>
                  <a:ext cx="558" cy="282"/>
                </a:xfrm>
                <a:prstGeom prst="hexagon">
                  <a:avLst>
                    <a:gd name="adj" fmla="val 49468"/>
                    <a:gd name="vf" fmla="val 11547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992" name="AutoShape 16"/>
                <p:cNvSpPr>
                  <a:spLocks noChangeArrowheads="1"/>
                </p:cNvSpPr>
                <p:nvPr/>
              </p:nvSpPr>
              <p:spPr bwMode="auto">
                <a:xfrm>
                  <a:off x="1997" y="1817"/>
                  <a:ext cx="558" cy="282"/>
                </a:xfrm>
                <a:prstGeom prst="hexagon">
                  <a:avLst>
                    <a:gd name="adj" fmla="val 49468"/>
                    <a:gd name="vf" fmla="val 11547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993" name="AutoShape 17"/>
                <p:cNvSpPr>
                  <a:spLocks noChangeArrowheads="1"/>
                </p:cNvSpPr>
                <p:nvPr/>
              </p:nvSpPr>
              <p:spPr bwMode="auto">
                <a:xfrm>
                  <a:off x="1127" y="2087"/>
                  <a:ext cx="558" cy="282"/>
                </a:xfrm>
                <a:prstGeom prst="hexagon">
                  <a:avLst>
                    <a:gd name="adj" fmla="val 49468"/>
                    <a:gd name="vf" fmla="val 11547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54994" name="AutoShape 18"/>
              <p:cNvSpPr>
                <a:spLocks noChangeArrowheads="1"/>
              </p:cNvSpPr>
              <p:nvPr/>
            </p:nvSpPr>
            <p:spPr bwMode="auto">
              <a:xfrm>
                <a:off x="1565" y="1679"/>
                <a:ext cx="558" cy="282"/>
              </a:xfrm>
              <a:prstGeom prst="hexagon">
                <a:avLst>
                  <a:gd name="adj" fmla="val 49468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5" name="AutoShape 19"/>
              <p:cNvSpPr>
                <a:spLocks noChangeArrowheads="1"/>
              </p:cNvSpPr>
              <p:nvPr/>
            </p:nvSpPr>
            <p:spPr bwMode="auto">
              <a:xfrm>
                <a:off x="2410" y="1960"/>
                <a:ext cx="558" cy="282"/>
              </a:xfrm>
              <a:prstGeom prst="hexagon">
                <a:avLst>
                  <a:gd name="adj" fmla="val 49468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6" name="AutoShape 20"/>
              <p:cNvSpPr>
                <a:spLocks noChangeArrowheads="1"/>
              </p:cNvSpPr>
              <p:nvPr/>
            </p:nvSpPr>
            <p:spPr bwMode="auto">
              <a:xfrm>
                <a:off x="1150" y="1810"/>
                <a:ext cx="558" cy="282"/>
              </a:xfrm>
              <a:prstGeom prst="hexagon">
                <a:avLst>
                  <a:gd name="adj" fmla="val 49468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7" name="AutoShape 21"/>
              <p:cNvSpPr>
                <a:spLocks noChangeArrowheads="1"/>
              </p:cNvSpPr>
              <p:nvPr/>
            </p:nvSpPr>
            <p:spPr bwMode="auto">
              <a:xfrm>
                <a:off x="2397" y="2241"/>
                <a:ext cx="558" cy="282"/>
              </a:xfrm>
              <a:prstGeom prst="hexagon">
                <a:avLst>
                  <a:gd name="adj" fmla="val 49468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8" name="Line 22"/>
              <p:cNvSpPr>
                <a:spLocks noChangeShapeType="1"/>
              </p:cNvSpPr>
              <p:nvPr/>
            </p:nvSpPr>
            <p:spPr bwMode="auto">
              <a:xfrm>
                <a:off x="2969" y="2105"/>
                <a:ext cx="2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999" name="Line 23"/>
              <p:cNvSpPr>
                <a:spLocks noChangeShapeType="1"/>
              </p:cNvSpPr>
              <p:nvPr/>
            </p:nvSpPr>
            <p:spPr bwMode="auto">
              <a:xfrm flipH="1">
                <a:off x="900" y="2502"/>
                <a:ext cx="2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00" name="Line 24"/>
              <p:cNvSpPr>
                <a:spLocks noChangeShapeType="1"/>
              </p:cNvSpPr>
              <p:nvPr/>
            </p:nvSpPr>
            <p:spPr bwMode="auto">
              <a:xfrm flipH="1">
                <a:off x="911" y="2231"/>
                <a:ext cx="2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01" name="Line 25"/>
              <p:cNvSpPr>
                <a:spLocks noChangeShapeType="1"/>
              </p:cNvSpPr>
              <p:nvPr/>
            </p:nvSpPr>
            <p:spPr bwMode="auto">
              <a:xfrm flipH="1">
                <a:off x="940" y="1948"/>
                <a:ext cx="2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02" name="Line 26"/>
              <p:cNvSpPr>
                <a:spLocks noChangeShapeType="1"/>
              </p:cNvSpPr>
              <p:nvPr/>
            </p:nvSpPr>
            <p:spPr bwMode="auto">
              <a:xfrm>
                <a:off x="2962" y="2386"/>
                <a:ext cx="2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03" name="Line 27"/>
              <p:cNvSpPr>
                <a:spLocks noChangeShapeType="1"/>
              </p:cNvSpPr>
              <p:nvPr/>
            </p:nvSpPr>
            <p:spPr bwMode="auto">
              <a:xfrm>
                <a:off x="2997" y="1821"/>
                <a:ext cx="2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04" name="AutoShape 28"/>
              <p:cNvSpPr>
                <a:spLocks noChangeArrowheads="1"/>
              </p:cNvSpPr>
              <p:nvPr/>
            </p:nvSpPr>
            <p:spPr bwMode="auto">
              <a:xfrm>
                <a:off x="1970" y="2384"/>
                <a:ext cx="558" cy="282"/>
              </a:xfrm>
              <a:prstGeom prst="hexagon">
                <a:avLst>
                  <a:gd name="adj" fmla="val 49468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5" name="Line 29"/>
              <p:cNvSpPr>
                <a:spLocks noChangeShapeType="1"/>
              </p:cNvSpPr>
              <p:nvPr/>
            </p:nvSpPr>
            <p:spPr bwMode="auto">
              <a:xfrm>
                <a:off x="1530" y="2646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06" name="Line 30"/>
              <p:cNvSpPr>
                <a:spLocks noChangeShapeType="1"/>
              </p:cNvSpPr>
              <p:nvPr/>
            </p:nvSpPr>
            <p:spPr bwMode="auto">
              <a:xfrm>
                <a:off x="2393" y="2663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07" name="Line 31"/>
              <p:cNvSpPr>
                <a:spLocks noChangeShapeType="1"/>
              </p:cNvSpPr>
              <p:nvPr/>
            </p:nvSpPr>
            <p:spPr bwMode="auto">
              <a:xfrm flipH="1">
                <a:off x="1996" y="2668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08" name="Line 32"/>
              <p:cNvSpPr>
                <a:spLocks noChangeShapeType="1"/>
              </p:cNvSpPr>
              <p:nvPr/>
            </p:nvSpPr>
            <p:spPr bwMode="auto">
              <a:xfrm>
                <a:off x="2824" y="2530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09" name="Line 33"/>
              <p:cNvSpPr>
                <a:spLocks noChangeShapeType="1"/>
              </p:cNvSpPr>
              <p:nvPr/>
            </p:nvSpPr>
            <p:spPr bwMode="auto">
              <a:xfrm>
                <a:off x="1205" y="1703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10" name="Line 34"/>
              <p:cNvSpPr>
                <a:spLocks noChangeShapeType="1"/>
              </p:cNvSpPr>
              <p:nvPr/>
            </p:nvSpPr>
            <p:spPr bwMode="auto">
              <a:xfrm>
                <a:off x="1613" y="1577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11" name="Line 35"/>
              <p:cNvSpPr>
                <a:spLocks noChangeShapeType="1"/>
              </p:cNvSpPr>
              <p:nvPr/>
            </p:nvSpPr>
            <p:spPr bwMode="auto">
              <a:xfrm>
                <a:off x="2482" y="1576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12" name="Line 36"/>
              <p:cNvSpPr>
                <a:spLocks noChangeShapeType="1"/>
              </p:cNvSpPr>
              <p:nvPr/>
            </p:nvSpPr>
            <p:spPr bwMode="auto">
              <a:xfrm flipH="1">
                <a:off x="2847" y="1575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13" name="Line 37"/>
              <p:cNvSpPr>
                <a:spLocks noChangeShapeType="1"/>
              </p:cNvSpPr>
              <p:nvPr/>
            </p:nvSpPr>
            <p:spPr bwMode="auto">
              <a:xfrm flipH="1">
                <a:off x="1970" y="1574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14" name="Line 38"/>
              <p:cNvSpPr>
                <a:spLocks noChangeShapeType="1"/>
              </p:cNvSpPr>
              <p:nvPr/>
            </p:nvSpPr>
            <p:spPr bwMode="auto">
              <a:xfrm flipH="1">
                <a:off x="1143" y="2661"/>
                <a:ext cx="96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5015" name="Text Box 39"/>
            <p:cNvSpPr txBox="1">
              <a:spLocks noChangeArrowheads="1"/>
            </p:cNvSpPr>
            <p:nvPr/>
          </p:nvSpPr>
          <p:spPr bwMode="auto">
            <a:xfrm>
              <a:off x="350" y="2075"/>
              <a:ext cx="1433" cy="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5000"/>
                </a:spcBef>
              </a:pPr>
              <a:r>
                <a:rPr lang="en-US" b="0"/>
                <a:t>Honey Comb Lattice</a:t>
              </a:r>
            </a:p>
            <a:p>
              <a:pPr>
                <a:spcBef>
                  <a:spcPct val="25000"/>
                </a:spcBef>
              </a:pPr>
              <a:r>
                <a:rPr lang="en-US" b="0"/>
                <a:t>f = F/N = d – z/2 = ½</a:t>
              </a:r>
            </a:p>
            <a:p>
              <a:pPr>
                <a:spcBef>
                  <a:spcPct val="25000"/>
                </a:spcBef>
              </a:pPr>
              <a:r>
                <a:rPr lang="en-US" b="0">
                  <a:sym typeface="Symbol" charset="0"/>
                </a:rPr>
                <a:t>   f &gt; 0 </a:t>
              </a:r>
              <a:r>
                <a:rPr lang="en-US" b="0"/>
                <a:t> </a:t>
              </a:r>
              <a:r>
                <a:rPr lang="en-US" b="0" u="sng"/>
                <a:t>Unstable</a:t>
              </a:r>
            </a:p>
          </p:txBody>
        </p:sp>
      </p:grpSp>
      <p:grpSp>
        <p:nvGrpSpPr>
          <p:cNvPr id="255016" name="Group 40"/>
          <p:cNvGrpSpPr>
            <a:grpSpLocks/>
          </p:cNvGrpSpPr>
          <p:nvPr/>
        </p:nvGrpSpPr>
        <p:grpSpPr bwMode="auto">
          <a:xfrm>
            <a:off x="563563" y="4816475"/>
            <a:ext cx="6257925" cy="1681163"/>
            <a:chOff x="355" y="3034"/>
            <a:chExt cx="3942" cy="1059"/>
          </a:xfrm>
        </p:grpSpPr>
        <p:grpSp>
          <p:nvGrpSpPr>
            <p:cNvPr id="255017" name="Group 41"/>
            <p:cNvGrpSpPr>
              <a:grpSpLocks/>
            </p:cNvGrpSpPr>
            <p:nvPr/>
          </p:nvGrpSpPr>
          <p:grpSpPr bwMode="auto">
            <a:xfrm>
              <a:off x="2035" y="3034"/>
              <a:ext cx="2262" cy="1059"/>
              <a:chOff x="679" y="2848"/>
              <a:chExt cx="2652" cy="1269"/>
            </a:xfrm>
          </p:grpSpPr>
          <p:sp>
            <p:nvSpPr>
              <p:cNvPr id="255018" name="Text Box 42"/>
              <p:cNvSpPr txBox="1">
                <a:spLocks noChangeArrowheads="1"/>
              </p:cNvSpPr>
              <p:nvPr/>
            </p:nvSpPr>
            <p:spPr bwMode="auto">
              <a:xfrm>
                <a:off x="847" y="2848"/>
                <a:ext cx="1649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200" b="0" baseline="30000"/>
              </a:p>
            </p:txBody>
          </p:sp>
          <p:sp>
            <p:nvSpPr>
              <p:cNvPr id="255019" name="Line 43"/>
              <p:cNvSpPr>
                <a:spLocks noChangeShapeType="1"/>
              </p:cNvSpPr>
              <p:nvPr/>
            </p:nvSpPr>
            <p:spPr bwMode="auto">
              <a:xfrm>
                <a:off x="798" y="3072"/>
                <a:ext cx="24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0" name="Line 44"/>
              <p:cNvSpPr>
                <a:spLocks noChangeShapeType="1"/>
              </p:cNvSpPr>
              <p:nvPr/>
            </p:nvSpPr>
            <p:spPr bwMode="auto">
              <a:xfrm>
                <a:off x="797" y="3383"/>
                <a:ext cx="2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1" name="Line 45"/>
              <p:cNvSpPr>
                <a:spLocks noChangeShapeType="1"/>
              </p:cNvSpPr>
              <p:nvPr/>
            </p:nvSpPr>
            <p:spPr bwMode="auto">
              <a:xfrm>
                <a:off x="790" y="3694"/>
                <a:ext cx="24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2" name="Line 46"/>
              <p:cNvSpPr>
                <a:spLocks noChangeShapeType="1"/>
              </p:cNvSpPr>
              <p:nvPr/>
            </p:nvSpPr>
            <p:spPr bwMode="auto">
              <a:xfrm>
                <a:off x="705" y="3999"/>
                <a:ext cx="23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3" name="Line 47"/>
              <p:cNvSpPr>
                <a:spLocks noChangeShapeType="1"/>
              </p:cNvSpPr>
              <p:nvPr/>
            </p:nvSpPr>
            <p:spPr bwMode="auto">
              <a:xfrm>
                <a:off x="1032" y="3012"/>
                <a:ext cx="118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4" name="Line 48"/>
              <p:cNvSpPr>
                <a:spLocks noChangeShapeType="1"/>
              </p:cNvSpPr>
              <p:nvPr/>
            </p:nvSpPr>
            <p:spPr bwMode="auto">
              <a:xfrm>
                <a:off x="1727" y="3005"/>
                <a:ext cx="118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5" name="Line 49"/>
              <p:cNvSpPr>
                <a:spLocks noChangeShapeType="1"/>
              </p:cNvSpPr>
              <p:nvPr/>
            </p:nvSpPr>
            <p:spPr bwMode="auto">
              <a:xfrm>
                <a:off x="688" y="3280"/>
                <a:ext cx="942" cy="8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6" name="Line 50"/>
              <p:cNvSpPr>
                <a:spLocks noChangeShapeType="1"/>
              </p:cNvSpPr>
              <p:nvPr/>
            </p:nvSpPr>
            <p:spPr bwMode="auto">
              <a:xfrm flipH="1">
                <a:off x="1378" y="3004"/>
                <a:ext cx="118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7" name="Line 51"/>
              <p:cNvSpPr>
                <a:spLocks noChangeShapeType="1"/>
              </p:cNvSpPr>
              <p:nvPr/>
            </p:nvSpPr>
            <p:spPr bwMode="auto">
              <a:xfrm flipH="1">
                <a:off x="693" y="3009"/>
                <a:ext cx="118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8" name="Line 52"/>
              <p:cNvSpPr>
                <a:spLocks noChangeShapeType="1"/>
              </p:cNvSpPr>
              <p:nvPr/>
            </p:nvSpPr>
            <p:spPr bwMode="auto">
              <a:xfrm flipH="1">
                <a:off x="2067" y="3020"/>
                <a:ext cx="1170" cy="10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29" name="Line 53"/>
              <p:cNvSpPr>
                <a:spLocks noChangeShapeType="1"/>
              </p:cNvSpPr>
              <p:nvPr/>
            </p:nvSpPr>
            <p:spPr bwMode="auto">
              <a:xfrm flipH="1">
                <a:off x="2750" y="3560"/>
                <a:ext cx="581" cy="5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30" name="Line 54"/>
              <p:cNvSpPr>
                <a:spLocks noChangeShapeType="1"/>
              </p:cNvSpPr>
              <p:nvPr/>
            </p:nvSpPr>
            <p:spPr bwMode="auto">
              <a:xfrm>
                <a:off x="2413" y="3019"/>
                <a:ext cx="811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31" name="Line 55"/>
              <p:cNvSpPr>
                <a:spLocks noChangeShapeType="1"/>
              </p:cNvSpPr>
              <p:nvPr/>
            </p:nvSpPr>
            <p:spPr bwMode="auto">
              <a:xfrm flipH="1">
                <a:off x="679" y="3027"/>
                <a:ext cx="491" cy="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5032" name="Text Box 56"/>
            <p:cNvSpPr txBox="1">
              <a:spLocks noChangeArrowheads="1"/>
            </p:cNvSpPr>
            <p:nvPr/>
          </p:nvSpPr>
          <p:spPr bwMode="auto">
            <a:xfrm>
              <a:off x="355" y="3196"/>
              <a:ext cx="1441" cy="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5000"/>
                </a:spcBef>
              </a:pPr>
              <a:r>
                <a:rPr lang="en-US" b="0"/>
                <a:t>Triangular Lattice</a:t>
              </a:r>
            </a:p>
            <a:p>
              <a:pPr>
                <a:spcBef>
                  <a:spcPct val="25000"/>
                </a:spcBef>
              </a:pPr>
              <a:r>
                <a:rPr lang="en-US" b="0"/>
                <a:t>f = F/N = d – z/2 = -1</a:t>
              </a:r>
            </a:p>
            <a:p>
              <a:pPr>
                <a:spcBef>
                  <a:spcPct val="25000"/>
                </a:spcBef>
              </a:pPr>
              <a:r>
                <a:rPr lang="en-US" b="0">
                  <a:sym typeface="Symbol" charset="0"/>
                </a:rPr>
                <a:t>   f &lt; 0 </a:t>
              </a:r>
              <a:r>
                <a:rPr lang="en-US" b="0"/>
                <a:t> </a:t>
              </a:r>
              <a:r>
                <a:rPr lang="en-US" b="0" u="sng"/>
                <a:t>Stable</a:t>
              </a:r>
            </a:p>
          </p:txBody>
        </p:sp>
      </p:grpSp>
      <p:sp>
        <p:nvSpPr>
          <p:cNvPr id="255033" name="Text Box 57"/>
          <p:cNvSpPr txBox="1">
            <a:spLocks noChangeArrowheads="1"/>
          </p:cNvSpPr>
          <p:nvPr/>
        </p:nvSpPr>
        <p:spPr bwMode="auto">
          <a:xfrm>
            <a:off x="2209800" y="1676400"/>
            <a:ext cx="469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/>
              <a:t>Global Estimate for Mechanical Stability</a:t>
            </a:r>
          </a:p>
        </p:txBody>
      </p:sp>
      <p:sp>
        <p:nvSpPr>
          <p:cNvPr id="255035" name="Text Box 59"/>
          <p:cNvSpPr txBox="1">
            <a:spLocks noChangeArrowheads="1"/>
          </p:cNvSpPr>
          <p:nvPr/>
        </p:nvSpPr>
        <p:spPr bwMode="auto">
          <a:xfrm>
            <a:off x="7167563" y="3287713"/>
            <a:ext cx="14970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rgbClr val="CC0000"/>
                </a:solidFill>
              </a:rPr>
              <a:t>FLOPPY</a:t>
            </a:r>
          </a:p>
          <a:p>
            <a:pPr algn="ctr"/>
            <a:r>
              <a:rPr lang="en-US" sz="2000">
                <a:solidFill>
                  <a:srgbClr val="CC0000"/>
                </a:solidFill>
              </a:rPr>
              <a:t>NETWORK</a:t>
            </a:r>
          </a:p>
        </p:txBody>
      </p:sp>
      <p:sp>
        <p:nvSpPr>
          <p:cNvPr id="255036" name="Text Box 60"/>
          <p:cNvSpPr txBox="1">
            <a:spLocks noChangeArrowheads="1"/>
          </p:cNvSpPr>
          <p:nvPr/>
        </p:nvSpPr>
        <p:spPr bwMode="auto">
          <a:xfrm>
            <a:off x="7177088" y="5354638"/>
            <a:ext cx="14970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rgbClr val="CC0000"/>
                </a:solidFill>
              </a:rPr>
              <a:t>RIGID</a:t>
            </a:r>
          </a:p>
          <a:p>
            <a:pPr algn="ctr"/>
            <a:r>
              <a:rPr lang="en-US" sz="2000">
                <a:solidFill>
                  <a:srgbClr val="CC0000"/>
                </a:solidFill>
              </a:rPr>
              <a:t>NETWORK</a:t>
            </a:r>
          </a:p>
        </p:txBody>
      </p:sp>
      <p:sp>
        <p:nvSpPr>
          <p:cNvPr id="255037" name="Rectangle 61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spcBef>
                <a:spcPct val="15000"/>
              </a:spcBef>
            </a:pPr>
            <a:r>
              <a:rPr lang="en-US" sz="2800" b="1" dirty="0">
                <a:solidFill>
                  <a:schemeClr val="bg1"/>
                </a:solidFill>
                <a:sym typeface="Symbol" charset="0"/>
              </a:rPr>
              <a:t>Constraint Counting</a:t>
            </a:r>
          </a:p>
          <a:p>
            <a:pPr algn="ctr" eaLnBrk="0" hangingPunct="0">
              <a:spcBef>
                <a:spcPct val="15000"/>
              </a:spcBef>
            </a:pPr>
            <a:r>
              <a:rPr lang="en-US" sz="2000" b="1" dirty="0">
                <a:solidFill>
                  <a:srgbClr val="FFFF00"/>
                </a:solidFill>
              </a:rPr>
              <a:t>Mean field estimate of mechanical stability in bar-joint structures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5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6"/>
          <p:cNvSpPr>
            <a:spLocks noChangeArrowheads="1"/>
          </p:cNvSpPr>
          <p:nvPr/>
        </p:nvSpPr>
        <p:spPr bwMode="auto">
          <a:xfrm>
            <a:off x="0" y="0"/>
            <a:ext cx="9144000" cy="103472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spcBef>
                <a:spcPts val="1200"/>
              </a:spcBef>
            </a:pPr>
            <a:r>
              <a:rPr lang="en-US" sz="2800" b="1" dirty="0">
                <a:solidFill>
                  <a:schemeClr val="bg1"/>
                </a:solidFill>
                <a:sym typeface="Symbol" charset="0"/>
              </a:rPr>
              <a:t>Constraint Theory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FFFF00"/>
                </a:solidFill>
              </a:rPr>
              <a:t>Maxwell Constraint Counting </a:t>
            </a:r>
          </a:p>
        </p:txBody>
      </p:sp>
      <p:grpSp>
        <p:nvGrpSpPr>
          <p:cNvPr id="20482" name="Group 191"/>
          <p:cNvGrpSpPr>
            <a:grpSpLocks/>
          </p:cNvGrpSpPr>
          <p:nvPr/>
        </p:nvGrpSpPr>
        <p:grpSpPr bwMode="auto">
          <a:xfrm>
            <a:off x="812800" y="1185863"/>
            <a:ext cx="1638300" cy="2065337"/>
            <a:chOff x="512" y="747"/>
            <a:chExt cx="1032" cy="1301"/>
          </a:xfrm>
        </p:grpSpPr>
        <p:grpSp>
          <p:nvGrpSpPr>
            <p:cNvPr id="20625" name="Group 74"/>
            <p:cNvGrpSpPr>
              <a:grpSpLocks/>
            </p:cNvGrpSpPr>
            <p:nvPr/>
          </p:nvGrpSpPr>
          <p:grpSpPr bwMode="auto">
            <a:xfrm>
              <a:off x="512" y="1240"/>
              <a:ext cx="1032" cy="808"/>
              <a:chOff x="512" y="952"/>
              <a:chExt cx="1032" cy="808"/>
            </a:xfrm>
          </p:grpSpPr>
          <p:sp>
            <p:nvSpPr>
              <p:cNvPr id="20627" name="Oval 37"/>
              <p:cNvSpPr>
                <a:spLocks noChangeArrowheads="1"/>
              </p:cNvSpPr>
              <p:nvPr/>
            </p:nvSpPr>
            <p:spPr bwMode="auto">
              <a:xfrm>
                <a:off x="568" y="103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28" name="Oval 38"/>
              <p:cNvSpPr>
                <a:spLocks noChangeArrowheads="1"/>
              </p:cNvSpPr>
              <p:nvPr/>
            </p:nvSpPr>
            <p:spPr bwMode="auto">
              <a:xfrm>
                <a:off x="600" y="139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29" name="Oval 39"/>
              <p:cNvSpPr>
                <a:spLocks noChangeArrowheads="1"/>
              </p:cNvSpPr>
              <p:nvPr/>
            </p:nvSpPr>
            <p:spPr bwMode="auto">
              <a:xfrm>
                <a:off x="672" y="123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0" name="Oval 40"/>
              <p:cNvSpPr>
                <a:spLocks noChangeArrowheads="1"/>
              </p:cNvSpPr>
              <p:nvPr/>
            </p:nvSpPr>
            <p:spPr bwMode="auto">
              <a:xfrm>
                <a:off x="832" y="103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1" name="Oval 41"/>
              <p:cNvSpPr>
                <a:spLocks noChangeArrowheads="1"/>
              </p:cNvSpPr>
              <p:nvPr/>
            </p:nvSpPr>
            <p:spPr bwMode="auto">
              <a:xfrm>
                <a:off x="872" y="128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2" name="Oval 42"/>
              <p:cNvSpPr>
                <a:spLocks noChangeArrowheads="1"/>
              </p:cNvSpPr>
              <p:nvPr/>
            </p:nvSpPr>
            <p:spPr bwMode="auto">
              <a:xfrm>
                <a:off x="760" y="1608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3" name="Oval 43"/>
              <p:cNvSpPr>
                <a:spLocks noChangeArrowheads="1"/>
              </p:cNvSpPr>
              <p:nvPr/>
            </p:nvSpPr>
            <p:spPr bwMode="auto">
              <a:xfrm>
                <a:off x="1080" y="107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4" name="Oval 44"/>
              <p:cNvSpPr>
                <a:spLocks noChangeArrowheads="1"/>
              </p:cNvSpPr>
              <p:nvPr/>
            </p:nvSpPr>
            <p:spPr bwMode="auto">
              <a:xfrm>
                <a:off x="1072" y="123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5" name="Oval 45"/>
              <p:cNvSpPr>
                <a:spLocks noChangeArrowheads="1"/>
              </p:cNvSpPr>
              <p:nvPr/>
            </p:nvSpPr>
            <p:spPr bwMode="auto">
              <a:xfrm>
                <a:off x="1504" y="1264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6" name="Oval 46"/>
              <p:cNvSpPr>
                <a:spLocks noChangeArrowheads="1"/>
              </p:cNvSpPr>
              <p:nvPr/>
            </p:nvSpPr>
            <p:spPr bwMode="auto">
              <a:xfrm>
                <a:off x="1352" y="132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7" name="Oval 47"/>
              <p:cNvSpPr>
                <a:spLocks noChangeArrowheads="1"/>
              </p:cNvSpPr>
              <p:nvPr/>
            </p:nvSpPr>
            <p:spPr bwMode="auto">
              <a:xfrm>
                <a:off x="1128" y="141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8" name="Oval 48"/>
              <p:cNvSpPr>
                <a:spLocks noChangeArrowheads="1"/>
              </p:cNvSpPr>
              <p:nvPr/>
            </p:nvSpPr>
            <p:spPr bwMode="auto">
              <a:xfrm>
                <a:off x="800" y="1464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39" name="Oval 49"/>
              <p:cNvSpPr>
                <a:spLocks noChangeArrowheads="1"/>
              </p:cNvSpPr>
              <p:nvPr/>
            </p:nvSpPr>
            <p:spPr bwMode="auto">
              <a:xfrm>
                <a:off x="888" y="163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0" name="Oval 50"/>
              <p:cNvSpPr>
                <a:spLocks noChangeArrowheads="1"/>
              </p:cNvSpPr>
              <p:nvPr/>
            </p:nvSpPr>
            <p:spPr bwMode="auto">
              <a:xfrm>
                <a:off x="656" y="168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1" name="Oval 51"/>
              <p:cNvSpPr>
                <a:spLocks noChangeArrowheads="1"/>
              </p:cNvSpPr>
              <p:nvPr/>
            </p:nvSpPr>
            <p:spPr bwMode="auto">
              <a:xfrm>
                <a:off x="1024" y="160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2" name="Oval 52"/>
              <p:cNvSpPr>
                <a:spLocks noChangeArrowheads="1"/>
              </p:cNvSpPr>
              <p:nvPr/>
            </p:nvSpPr>
            <p:spPr bwMode="auto">
              <a:xfrm>
                <a:off x="1224" y="157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3" name="Oval 53"/>
              <p:cNvSpPr>
                <a:spLocks noChangeArrowheads="1"/>
              </p:cNvSpPr>
              <p:nvPr/>
            </p:nvSpPr>
            <p:spPr bwMode="auto">
              <a:xfrm>
                <a:off x="1176" y="1168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4" name="Oval 54"/>
              <p:cNvSpPr>
                <a:spLocks noChangeArrowheads="1"/>
              </p:cNvSpPr>
              <p:nvPr/>
            </p:nvSpPr>
            <p:spPr bwMode="auto">
              <a:xfrm>
                <a:off x="1272" y="145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5" name="Oval 55"/>
              <p:cNvSpPr>
                <a:spLocks noChangeArrowheads="1"/>
              </p:cNvSpPr>
              <p:nvPr/>
            </p:nvSpPr>
            <p:spPr bwMode="auto">
              <a:xfrm>
                <a:off x="1288" y="112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6" name="Oval 56"/>
              <p:cNvSpPr>
                <a:spLocks noChangeArrowheads="1"/>
              </p:cNvSpPr>
              <p:nvPr/>
            </p:nvSpPr>
            <p:spPr bwMode="auto">
              <a:xfrm>
                <a:off x="1464" y="145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7" name="Oval 57"/>
              <p:cNvSpPr>
                <a:spLocks noChangeArrowheads="1"/>
              </p:cNvSpPr>
              <p:nvPr/>
            </p:nvSpPr>
            <p:spPr bwMode="auto">
              <a:xfrm>
                <a:off x="1376" y="159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8" name="Oval 58"/>
              <p:cNvSpPr>
                <a:spLocks noChangeArrowheads="1"/>
              </p:cNvSpPr>
              <p:nvPr/>
            </p:nvSpPr>
            <p:spPr bwMode="auto">
              <a:xfrm>
                <a:off x="688" y="101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49" name="Oval 59"/>
              <p:cNvSpPr>
                <a:spLocks noChangeArrowheads="1"/>
              </p:cNvSpPr>
              <p:nvPr/>
            </p:nvSpPr>
            <p:spPr bwMode="auto">
              <a:xfrm>
                <a:off x="1240" y="172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0" name="Oval 60"/>
              <p:cNvSpPr>
                <a:spLocks noChangeArrowheads="1"/>
              </p:cNvSpPr>
              <p:nvPr/>
            </p:nvSpPr>
            <p:spPr bwMode="auto">
              <a:xfrm>
                <a:off x="512" y="1168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1" name="Oval 61"/>
              <p:cNvSpPr>
                <a:spLocks noChangeArrowheads="1"/>
              </p:cNvSpPr>
              <p:nvPr/>
            </p:nvSpPr>
            <p:spPr bwMode="auto">
              <a:xfrm>
                <a:off x="600" y="1544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2" name="Oval 62"/>
              <p:cNvSpPr>
                <a:spLocks noChangeArrowheads="1"/>
              </p:cNvSpPr>
              <p:nvPr/>
            </p:nvSpPr>
            <p:spPr bwMode="auto">
              <a:xfrm>
                <a:off x="984" y="141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3" name="Oval 63"/>
              <p:cNvSpPr>
                <a:spLocks noChangeArrowheads="1"/>
              </p:cNvSpPr>
              <p:nvPr/>
            </p:nvSpPr>
            <p:spPr bwMode="auto">
              <a:xfrm>
                <a:off x="1416" y="1168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4" name="Oval 64"/>
              <p:cNvSpPr>
                <a:spLocks noChangeArrowheads="1"/>
              </p:cNvSpPr>
              <p:nvPr/>
            </p:nvSpPr>
            <p:spPr bwMode="auto">
              <a:xfrm>
                <a:off x="1216" y="1304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5" name="Oval 65"/>
              <p:cNvSpPr>
                <a:spLocks noChangeArrowheads="1"/>
              </p:cNvSpPr>
              <p:nvPr/>
            </p:nvSpPr>
            <p:spPr bwMode="auto">
              <a:xfrm>
                <a:off x="1352" y="101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6" name="Oval 66"/>
              <p:cNvSpPr>
                <a:spLocks noChangeArrowheads="1"/>
              </p:cNvSpPr>
              <p:nvPr/>
            </p:nvSpPr>
            <p:spPr bwMode="auto">
              <a:xfrm>
                <a:off x="936" y="1144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7" name="Oval 67"/>
              <p:cNvSpPr>
                <a:spLocks noChangeArrowheads="1"/>
              </p:cNvSpPr>
              <p:nvPr/>
            </p:nvSpPr>
            <p:spPr bwMode="auto">
              <a:xfrm>
                <a:off x="1096" y="1688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8" name="Oval 68"/>
              <p:cNvSpPr>
                <a:spLocks noChangeArrowheads="1"/>
              </p:cNvSpPr>
              <p:nvPr/>
            </p:nvSpPr>
            <p:spPr bwMode="auto">
              <a:xfrm>
                <a:off x="1192" y="95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59" name="Oval 69"/>
              <p:cNvSpPr>
                <a:spLocks noChangeArrowheads="1"/>
              </p:cNvSpPr>
              <p:nvPr/>
            </p:nvSpPr>
            <p:spPr bwMode="auto">
              <a:xfrm>
                <a:off x="944" y="968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60" name="Oval 70"/>
              <p:cNvSpPr>
                <a:spLocks noChangeArrowheads="1"/>
              </p:cNvSpPr>
              <p:nvPr/>
            </p:nvSpPr>
            <p:spPr bwMode="auto">
              <a:xfrm>
                <a:off x="1024" y="1328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61" name="Oval 71"/>
              <p:cNvSpPr>
                <a:spLocks noChangeArrowheads="1"/>
              </p:cNvSpPr>
              <p:nvPr/>
            </p:nvSpPr>
            <p:spPr bwMode="auto">
              <a:xfrm>
                <a:off x="952" y="152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62" name="Oval 72"/>
              <p:cNvSpPr>
                <a:spLocks noChangeArrowheads="1"/>
              </p:cNvSpPr>
              <p:nvPr/>
            </p:nvSpPr>
            <p:spPr bwMode="auto">
              <a:xfrm>
                <a:off x="768" y="1144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63" name="Oval 73"/>
              <p:cNvSpPr>
                <a:spLocks noChangeArrowheads="1"/>
              </p:cNvSpPr>
              <p:nvPr/>
            </p:nvSpPr>
            <p:spPr bwMode="auto">
              <a:xfrm>
                <a:off x="728" y="133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26" name="Text Box 75"/>
            <p:cNvSpPr txBox="1">
              <a:spLocks noChangeArrowheads="1"/>
            </p:cNvSpPr>
            <p:nvPr/>
          </p:nvSpPr>
          <p:spPr bwMode="auto">
            <a:xfrm>
              <a:off x="622" y="747"/>
              <a:ext cx="7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N particles</a:t>
              </a:r>
            </a:p>
            <a:p>
              <a:r>
                <a:rPr lang="en-US" sz="1800"/>
                <a:t>dN (DOF)</a:t>
              </a:r>
            </a:p>
          </p:txBody>
        </p:sp>
      </p:grpSp>
      <p:grpSp>
        <p:nvGrpSpPr>
          <p:cNvPr id="4" name="Group 192"/>
          <p:cNvGrpSpPr>
            <a:grpSpLocks/>
          </p:cNvGrpSpPr>
          <p:nvPr/>
        </p:nvGrpSpPr>
        <p:grpSpPr bwMode="auto">
          <a:xfrm>
            <a:off x="2676525" y="1185863"/>
            <a:ext cx="6480175" cy="2268537"/>
            <a:chOff x="1686" y="747"/>
            <a:chExt cx="4082" cy="1429"/>
          </a:xfrm>
        </p:grpSpPr>
        <p:grpSp>
          <p:nvGrpSpPr>
            <p:cNvPr id="20520" name="Group 178"/>
            <p:cNvGrpSpPr>
              <a:grpSpLocks/>
            </p:cNvGrpSpPr>
            <p:nvPr/>
          </p:nvGrpSpPr>
          <p:grpSpPr bwMode="auto">
            <a:xfrm>
              <a:off x="2364" y="1240"/>
              <a:ext cx="1032" cy="808"/>
              <a:chOff x="2364" y="1240"/>
              <a:chExt cx="1032" cy="808"/>
            </a:xfrm>
          </p:grpSpPr>
          <p:grpSp>
            <p:nvGrpSpPr>
              <p:cNvPr id="20530" name="Group 76"/>
              <p:cNvGrpSpPr>
                <a:grpSpLocks/>
              </p:cNvGrpSpPr>
              <p:nvPr/>
            </p:nvGrpSpPr>
            <p:grpSpPr bwMode="auto">
              <a:xfrm>
                <a:off x="2364" y="1240"/>
                <a:ext cx="1032" cy="808"/>
                <a:chOff x="512" y="952"/>
                <a:chExt cx="1032" cy="808"/>
              </a:xfrm>
            </p:grpSpPr>
            <p:sp>
              <p:nvSpPr>
                <p:cNvPr id="20588" name="Oval 77"/>
                <p:cNvSpPr>
                  <a:spLocks noChangeArrowheads="1"/>
                </p:cNvSpPr>
                <p:nvPr/>
              </p:nvSpPr>
              <p:spPr bwMode="auto">
                <a:xfrm>
                  <a:off x="568" y="1032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89" name="Oval 78"/>
                <p:cNvSpPr>
                  <a:spLocks noChangeArrowheads="1"/>
                </p:cNvSpPr>
                <p:nvPr/>
              </p:nvSpPr>
              <p:spPr bwMode="auto">
                <a:xfrm>
                  <a:off x="600" y="1392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0" name="Oval 79"/>
                <p:cNvSpPr>
                  <a:spLocks noChangeArrowheads="1"/>
                </p:cNvSpPr>
                <p:nvPr/>
              </p:nvSpPr>
              <p:spPr bwMode="auto">
                <a:xfrm>
                  <a:off x="672" y="1232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1" name="Oval 80"/>
                <p:cNvSpPr>
                  <a:spLocks noChangeArrowheads="1"/>
                </p:cNvSpPr>
                <p:nvPr/>
              </p:nvSpPr>
              <p:spPr bwMode="auto">
                <a:xfrm>
                  <a:off x="832" y="1032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2" name="Oval 81"/>
                <p:cNvSpPr>
                  <a:spLocks noChangeArrowheads="1"/>
                </p:cNvSpPr>
                <p:nvPr/>
              </p:nvSpPr>
              <p:spPr bwMode="auto">
                <a:xfrm>
                  <a:off x="872" y="1280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3" name="Oval 82"/>
                <p:cNvSpPr>
                  <a:spLocks noChangeArrowheads="1"/>
                </p:cNvSpPr>
                <p:nvPr/>
              </p:nvSpPr>
              <p:spPr bwMode="auto">
                <a:xfrm>
                  <a:off x="760" y="1608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4" name="Oval 83"/>
                <p:cNvSpPr>
                  <a:spLocks noChangeArrowheads="1"/>
                </p:cNvSpPr>
                <p:nvPr/>
              </p:nvSpPr>
              <p:spPr bwMode="auto">
                <a:xfrm>
                  <a:off x="1080" y="1072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5" name="Oval 84"/>
                <p:cNvSpPr>
                  <a:spLocks noChangeArrowheads="1"/>
                </p:cNvSpPr>
                <p:nvPr/>
              </p:nvSpPr>
              <p:spPr bwMode="auto">
                <a:xfrm>
                  <a:off x="1072" y="1232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6" name="Oval 85"/>
                <p:cNvSpPr>
                  <a:spLocks noChangeArrowheads="1"/>
                </p:cNvSpPr>
                <p:nvPr/>
              </p:nvSpPr>
              <p:spPr bwMode="auto">
                <a:xfrm>
                  <a:off x="1504" y="1264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7" name="Oval 86"/>
                <p:cNvSpPr>
                  <a:spLocks noChangeArrowheads="1"/>
                </p:cNvSpPr>
                <p:nvPr/>
              </p:nvSpPr>
              <p:spPr bwMode="auto">
                <a:xfrm>
                  <a:off x="1352" y="1320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8" name="Oval 87"/>
                <p:cNvSpPr>
                  <a:spLocks noChangeArrowheads="1"/>
                </p:cNvSpPr>
                <p:nvPr/>
              </p:nvSpPr>
              <p:spPr bwMode="auto">
                <a:xfrm>
                  <a:off x="1128" y="1416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9" name="Oval 88"/>
                <p:cNvSpPr>
                  <a:spLocks noChangeArrowheads="1"/>
                </p:cNvSpPr>
                <p:nvPr/>
              </p:nvSpPr>
              <p:spPr bwMode="auto">
                <a:xfrm>
                  <a:off x="800" y="1464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0" name="Oval 89"/>
                <p:cNvSpPr>
                  <a:spLocks noChangeArrowheads="1"/>
                </p:cNvSpPr>
                <p:nvPr/>
              </p:nvSpPr>
              <p:spPr bwMode="auto">
                <a:xfrm>
                  <a:off x="888" y="1632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1" name="Oval 90"/>
                <p:cNvSpPr>
                  <a:spLocks noChangeArrowheads="1"/>
                </p:cNvSpPr>
                <p:nvPr/>
              </p:nvSpPr>
              <p:spPr bwMode="auto">
                <a:xfrm>
                  <a:off x="656" y="1680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2" name="Oval 91"/>
                <p:cNvSpPr>
                  <a:spLocks noChangeArrowheads="1"/>
                </p:cNvSpPr>
                <p:nvPr/>
              </p:nvSpPr>
              <p:spPr bwMode="auto">
                <a:xfrm>
                  <a:off x="1024" y="1600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3" name="Oval 92"/>
                <p:cNvSpPr>
                  <a:spLocks noChangeArrowheads="1"/>
                </p:cNvSpPr>
                <p:nvPr/>
              </p:nvSpPr>
              <p:spPr bwMode="auto">
                <a:xfrm>
                  <a:off x="1224" y="1576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4" name="Oval 93"/>
                <p:cNvSpPr>
                  <a:spLocks noChangeArrowheads="1"/>
                </p:cNvSpPr>
                <p:nvPr/>
              </p:nvSpPr>
              <p:spPr bwMode="auto">
                <a:xfrm>
                  <a:off x="1176" y="1168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5" name="Oval 94"/>
                <p:cNvSpPr>
                  <a:spLocks noChangeArrowheads="1"/>
                </p:cNvSpPr>
                <p:nvPr/>
              </p:nvSpPr>
              <p:spPr bwMode="auto">
                <a:xfrm>
                  <a:off x="1272" y="1456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6" name="Oval 95"/>
                <p:cNvSpPr>
                  <a:spLocks noChangeArrowheads="1"/>
                </p:cNvSpPr>
                <p:nvPr/>
              </p:nvSpPr>
              <p:spPr bwMode="auto">
                <a:xfrm>
                  <a:off x="1288" y="1120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7" name="Oval 96"/>
                <p:cNvSpPr>
                  <a:spLocks noChangeArrowheads="1"/>
                </p:cNvSpPr>
                <p:nvPr/>
              </p:nvSpPr>
              <p:spPr bwMode="auto">
                <a:xfrm>
                  <a:off x="1464" y="1456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8" name="Oval 97"/>
                <p:cNvSpPr>
                  <a:spLocks noChangeArrowheads="1"/>
                </p:cNvSpPr>
                <p:nvPr/>
              </p:nvSpPr>
              <p:spPr bwMode="auto">
                <a:xfrm>
                  <a:off x="1376" y="1592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09" name="Oval 98"/>
                <p:cNvSpPr>
                  <a:spLocks noChangeArrowheads="1"/>
                </p:cNvSpPr>
                <p:nvPr/>
              </p:nvSpPr>
              <p:spPr bwMode="auto">
                <a:xfrm>
                  <a:off x="688" y="1016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0" name="Oval 99"/>
                <p:cNvSpPr>
                  <a:spLocks noChangeArrowheads="1"/>
                </p:cNvSpPr>
                <p:nvPr/>
              </p:nvSpPr>
              <p:spPr bwMode="auto">
                <a:xfrm>
                  <a:off x="1240" y="1720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1" name="Oval 100"/>
                <p:cNvSpPr>
                  <a:spLocks noChangeArrowheads="1"/>
                </p:cNvSpPr>
                <p:nvPr/>
              </p:nvSpPr>
              <p:spPr bwMode="auto">
                <a:xfrm>
                  <a:off x="512" y="1168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2" name="Oval 101"/>
                <p:cNvSpPr>
                  <a:spLocks noChangeArrowheads="1"/>
                </p:cNvSpPr>
                <p:nvPr/>
              </p:nvSpPr>
              <p:spPr bwMode="auto">
                <a:xfrm>
                  <a:off x="600" y="1544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3" name="Oval 102"/>
                <p:cNvSpPr>
                  <a:spLocks noChangeArrowheads="1"/>
                </p:cNvSpPr>
                <p:nvPr/>
              </p:nvSpPr>
              <p:spPr bwMode="auto">
                <a:xfrm>
                  <a:off x="984" y="1416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4" name="Oval 103"/>
                <p:cNvSpPr>
                  <a:spLocks noChangeArrowheads="1"/>
                </p:cNvSpPr>
                <p:nvPr/>
              </p:nvSpPr>
              <p:spPr bwMode="auto">
                <a:xfrm>
                  <a:off x="1416" y="1168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5" name="Oval 104"/>
                <p:cNvSpPr>
                  <a:spLocks noChangeArrowheads="1"/>
                </p:cNvSpPr>
                <p:nvPr/>
              </p:nvSpPr>
              <p:spPr bwMode="auto">
                <a:xfrm>
                  <a:off x="1216" y="1304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6" name="Oval 105"/>
                <p:cNvSpPr>
                  <a:spLocks noChangeArrowheads="1"/>
                </p:cNvSpPr>
                <p:nvPr/>
              </p:nvSpPr>
              <p:spPr bwMode="auto">
                <a:xfrm>
                  <a:off x="1352" y="1016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7" name="Oval 106"/>
                <p:cNvSpPr>
                  <a:spLocks noChangeArrowheads="1"/>
                </p:cNvSpPr>
                <p:nvPr/>
              </p:nvSpPr>
              <p:spPr bwMode="auto">
                <a:xfrm>
                  <a:off x="936" y="1144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8" name="Oval 107"/>
                <p:cNvSpPr>
                  <a:spLocks noChangeArrowheads="1"/>
                </p:cNvSpPr>
                <p:nvPr/>
              </p:nvSpPr>
              <p:spPr bwMode="auto">
                <a:xfrm>
                  <a:off x="1096" y="1688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9" name="Oval 108"/>
                <p:cNvSpPr>
                  <a:spLocks noChangeArrowheads="1"/>
                </p:cNvSpPr>
                <p:nvPr/>
              </p:nvSpPr>
              <p:spPr bwMode="auto">
                <a:xfrm>
                  <a:off x="1192" y="952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20" name="Oval 109"/>
                <p:cNvSpPr>
                  <a:spLocks noChangeArrowheads="1"/>
                </p:cNvSpPr>
                <p:nvPr/>
              </p:nvSpPr>
              <p:spPr bwMode="auto">
                <a:xfrm>
                  <a:off x="944" y="968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21" name="Oval 110"/>
                <p:cNvSpPr>
                  <a:spLocks noChangeArrowheads="1"/>
                </p:cNvSpPr>
                <p:nvPr/>
              </p:nvSpPr>
              <p:spPr bwMode="auto">
                <a:xfrm>
                  <a:off x="1024" y="1328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22" name="Oval 111"/>
                <p:cNvSpPr>
                  <a:spLocks noChangeArrowheads="1"/>
                </p:cNvSpPr>
                <p:nvPr/>
              </p:nvSpPr>
              <p:spPr bwMode="auto">
                <a:xfrm>
                  <a:off x="952" y="1520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23" name="Oval 112"/>
                <p:cNvSpPr>
                  <a:spLocks noChangeArrowheads="1"/>
                </p:cNvSpPr>
                <p:nvPr/>
              </p:nvSpPr>
              <p:spPr bwMode="auto">
                <a:xfrm>
                  <a:off x="768" y="1144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24" name="Oval 113"/>
                <p:cNvSpPr>
                  <a:spLocks noChangeArrowheads="1"/>
                </p:cNvSpPr>
                <p:nvPr/>
              </p:nvSpPr>
              <p:spPr bwMode="auto">
                <a:xfrm>
                  <a:off x="728" y="1336"/>
                  <a:ext cx="40" cy="4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0531" name="Line 115"/>
              <p:cNvSpPr>
                <a:spLocks noChangeShapeType="1"/>
              </p:cNvSpPr>
              <p:nvPr/>
            </p:nvSpPr>
            <p:spPr bwMode="auto">
              <a:xfrm>
                <a:off x="2387" y="1477"/>
                <a:ext cx="154" cy="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2" name="Line 116"/>
              <p:cNvSpPr>
                <a:spLocks noChangeShapeType="1"/>
              </p:cNvSpPr>
              <p:nvPr/>
            </p:nvSpPr>
            <p:spPr bwMode="auto">
              <a:xfrm>
                <a:off x="2557" y="1328"/>
                <a:ext cx="150" cy="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3" name="Line 117"/>
              <p:cNvSpPr>
                <a:spLocks noChangeShapeType="1"/>
              </p:cNvSpPr>
              <p:nvPr/>
            </p:nvSpPr>
            <p:spPr bwMode="auto">
              <a:xfrm flipH="1">
                <a:off x="2944" y="1379"/>
                <a:ext cx="11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4" name="Line 119"/>
              <p:cNvSpPr>
                <a:spLocks noChangeShapeType="1"/>
              </p:cNvSpPr>
              <p:nvPr/>
            </p:nvSpPr>
            <p:spPr bwMode="auto">
              <a:xfrm>
                <a:off x="2675" y="1773"/>
                <a:ext cx="160" cy="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5" name="Line 120"/>
              <p:cNvSpPr>
                <a:spLocks noChangeShapeType="1"/>
              </p:cNvSpPr>
              <p:nvPr/>
            </p:nvSpPr>
            <p:spPr bwMode="auto">
              <a:xfrm flipV="1">
                <a:off x="2976" y="1882"/>
                <a:ext cx="114" cy="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6" name="Line 121"/>
              <p:cNvSpPr>
                <a:spLocks noChangeShapeType="1"/>
              </p:cNvSpPr>
              <p:nvPr/>
            </p:nvSpPr>
            <p:spPr bwMode="auto">
              <a:xfrm>
                <a:off x="3088" y="1605"/>
                <a:ext cx="141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7" name="Line 122"/>
              <p:cNvSpPr>
                <a:spLocks noChangeShapeType="1"/>
              </p:cNvSpPr>
              <p:nvPr/>
            </p:nvSpPr>
            <p:spPr bwMode="auto">
              <a:xfrm flipH="1">
                <a:off x="3157" y="1323"/>
                <a:ext cx="72" cy="1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8" name="Line 123"/>
              <p:cNvSpPr>
                <a:spLocks noChangeShapeType="1"/>
              </p:cNvSpPr>
              <p:nvPr/>
            </p:nvSpPr>
            <p:spPr bwMode="auto">
              <a:xfrm>
                <a:off x="2744" y="1592"/>
                <a:ext cx="136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9" name="Line 124"/>
              <p:cNvSpPr>
                <a:spLocks noChangeShapeType="1"/>
              </p:cNvSpPr>
              <p:nvPr/>
            </p:nvSpPr>
            <p:spPr bwMode="auto">
              <a:xfrm>
                <a:off x="2469" y="1691"/>
                <a:ext cx="6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0" name="Line 126"/>
              <p:cNvSpPr>
                <a:spLocks noChangeShapeType="1"/>
              </p:cNvSpPr>
              <p:nvPr/>
            </p:nvSpPr>
            <p:spPr bwMode="auto">
              <a:xfrm flipH="1" flipV="1">
                <a:off x="2469" y="1845"/>
                <a:ext cx="163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1" name="Line 127"/>
              <p:cNvSpPr>
                <a:spLocks noChangeShapeType="1"/>
              </p:cNvSpPr>
              <p:nvPr/>
            </p:nvSpPr>
            <p:spPr bwMode="auto">
              <a:xfrm flipH="1">
                <a:off x="2744" y="1453"/>
                <a:ext cx="64" cy="1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2" name="Line 128"/>
              <p:cNvSpPr>
                <a:spLocks noChangeShapeType="1"/>
              </p:cNvSpPr>
              <p:nvPr/>
            </p:nvSpPr>
            <p:spPr bwMode="auto">
              <a:xfrm>
                <a:off x="2808" y="1451"/>
                <a:ext cx="136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3" name="Line 129"/>
              <p:cNvSpPr>
                <a:spLocks noChangeShapeType="1"/>
              </p:cNvSpPr>
              <p:nvPr/>
            </p:nvSpPr>
            <p:spPr bwMode="auto">
              <a:xfrm flipH="1">
                <a:off x="3224" y="1469"/>
                <a:ext cx="67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4" name="Line 130"/>
              <p:cNvSpPr>
                <a:spLocks noChangeShapeType="1"/>
              </p:cNvSpPr>
              <p:nvPr/>
            </p:nvSpPr>
            <p:spPr bwMode="auto">
              <a:xfrm>
                <a:off x="3144" y="1768"/>
                <a:ext cx="19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5" name="Line 131"/>
              <p:cNvSpPr>
                <a:spLocks noChangeShapeType="1"/>
              </p:cNvSpPr>
              <p:nvPr/>
            </p:nvSpPr>
            <p:spPr bwMode="auto">
              <a:xfrm flipH="1">
                <a:off x="3253" y="1765"/>
                <a:ext cx="91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6" name="Line 132"/>
              <p:cNvSpPr>
                <a:spLocks noChangeShapeType="1"/>
              </p:cNvSpPr>
              <p:nvPr/>
            </p:nvSpPr>
            <p:spPr bwMode="auto">
              <a:xfrm>
                <a:off x="3288" y="1477"/>
                <a:ext cx="91" cy="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7" name="Line 133"/>
              <p:cNvSpPr>
                <a:spLocks noChangeShapeType="1"/>
              </p:cNvSpPr>
              <p:nvPr/>
            </p:nvSpPr>
            <p:spPr bwMode="auto">
              <a:xfrm>
                <a:off x="3157" y="1427"/>
                <a:ext cx="134" cy="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8" name="Line 134"/>
              <p:cNvSpPr>
                <a:spLocks noChangeShapeType="1"/>
              </p:cNvSpPr>
              <p:nvPr/>
            </p:nvSpPr>
            <p:spPr bwMode="auto">
              <a:xfrm flipH="1">
                <a:off x="2707" y="1275"/>
                <a:ext cx="112" cy="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9" name="Line 135"/>
              <p:cNvSpPr>
                <a:spLocks noChangeShapeType="1"/>
              </p:cNvSpPr>
              <p:nvPr/>
            </p:nvSpPr>
            <p:spPr bwMode="auto">
              <a:xfrm>
                <a:off x="2707" y="1341"/>
                <a:ext cx="104" cy="11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0" name="Line 136"/>
              <p:cNvSpPr>
                <a:spLocks noChangeShapeType="1"/>
              </p:cNvSpPr>
              <p:nvPr/>
            </p:nvSpPr>
            <p:spPr bwMode="auto">
              <a:xfrm flipH="1">
                <a:off x="2603" y="1456"/>
                <a:ext cx="42" cy="1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1" name="Line 137"/>
              <p:cNvSpPr>
                <a:spLocks noChangeShapeType="1"/>
              </p:cNvSpPr>
              <p:nvPr/>
            </p:nvSpPr>
            <p:spPr bwMode="auto">
              <a:xfrm>
                <a:off x="2605" y="1648"/>
                <a:ext cx="75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2" name="Line 138"/>
              <p:cNvSpPr>
                <a:spLocks noChangeShapeType="1"/>
              </p:cNvSpPr>
              <p:nvPr/>
            </p:nvSpPr>
            <p:spPr bwMode="auto">
              <a:xfrm flipV="1">
                <a:off x="2469" y="1645"/>
                <a:ext cx="126" cy="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3" name="Line 139"/>
              <p:cNvSpPr>
                <a:spLocks noChangeShapeType="1"/>
              </p:cNvSpPr>
              <p:nvPr/>
            </p:nvSpPr>
            <p:spPr bwMode="auto">
              <a:xfrm flipH="1">
                <a:off x="2384" y="1341"/>
                <a:ext cx="53" cy="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4" name="Line 140"/>
              <p:cNvSpPr>
                <a:spLocks noChangeShapeType="1"/>
              </p:cNvSpPr>
              <p:nvPr/>
            </p:nvSpPr>
            <p:spPr bwMode="auto">
              <a:xfrm>
                <a:off x="2549" y="1544"/>
                <a:ext cx="51" cy="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5" name="Line 141"/>
              <p:cNvSpPr>
                <a:spLocks noChangeShapeType="1"/>
              </p:cNvSpPr>
              <p:nvPr/>
            </p:nvSpPr>
            <p:spPr bwMode="auto">
              <a:xfrm flipH="1">
                <a:off x="2544" y="1448"/>
                <a:ext cx="101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6" name="Line 144"/>
              <p:cNvSpPr>
                <a:spLocks noChangeShapeType="1"/>
              </p:cNvSpPr>
              <p:nvPr/>
            </p:nvSpPr>
            <p:spPr bwMode="auto">
              <a:xfrm>
                <a:off x="2880" y="1637"/>
                <a:ext cx="125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7" name="Line 146"/>
              <p:cNvSpPr>
                <a:spLocks noChangeShapeType="1"/>
              </p:cNvSpPr>
              <p:nvPr/>
            </p:nvSpPr>
            <p:spPr bwMode="auto">
              <a:xfrm flipV="1">
                <a:off x="2824" y="1715"/>
                <a:ext cx="24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8" name="Line 147"/>
              <p:cNvSpPr>
                <a:spLocks noChangeShapeType="1"/>
              </p:cNvSpPr>
              <p:nvPr/>
            </p:nvSpPr>
            <p:spPr bwMode="auto">
              <a:xfrm>
                <a:off x="2871" y="1723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59" name="Line 148"/>
              <p:cNvSpPr>
                <a:spLocks noChangeShapeType="1"/>
              </p:cNvSpPr>
              <p:nvPr/>
            </p:nvSpPr>
            <p:spPr bwMode="auto">
              <a:xfrm>
                <a:off x="2828" y="1827"/>
                <a:ext cx="64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0" name="Line 149"/>
              <p:cNvSpPr>
                <a:spLocks noChangeShapeType="1"/>
              </p:cNvSpPr>
              <p:nvPr/>
            </p:nvSpPr>
            <p:spPr bwMode="auto">
              <a:xfrm flipV="1">
                <a:off x="2763" y="1912"/>
                <a:ext cx="117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1" name="Line 150"/>
              <p:cNvSpPr>
                <a:spLocks noChangeShapeType="1"/>
              </p:cNvSpPr>
              <p:nvPr/>
            </p:nvSpPr>
            <p:spPr bwMode="auto">
              <a:xfrm>
                <a:off x="2667" y="1779"/>
                <a:ext cx="9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2" name="Line 151"/>
              <p:cNvSpPr>
                <a:spLocks noChangeShapeType="1"/>
              </p:cNvSpPr>
              <p:nvPr/>
            </p:nvSpPr>
            <p:spPr bwMode="auto">
              <a:xfrm flipH="1">
                <a:off x="2523" y="1917"/>
                <a:ext cx="109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3" name="Line 152"/>
              <p:cNvSpPr>
                <a:spLocks noChangeShapeType="1"/>
              </p:cNvSpPr>
              <p:nvPr/>
            </p:nvSpPr>
            <p:spPr bwMode="auto">
              <a:xfrm>
                <a:off x="3099" y="1885"/>
                <a:ext cx="1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4" name="Line 153"/>
              <p:cNvSpPr>
                <a:spLocks noChangeShapeType="1"/>
              </p:cNvSpPr>
              <p:nvPr/>
            </p:nvSpPr>
            <p:spPr bwMode="auto">
              <a:xfrm flipH="1">
                <a:off x="3117" y="1899"/>
                <a:ext cx="134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5" name="Line 154"/>
              <p:cNvSpPr>
                <a:spLocks noChangeShapeType="1"/>
              </p:cNvSpPr>
              <p:nvPr/>
            </p:nvSpPr>
            <p:spPr bwMode="auto">
              <a:xfrm>
                <a:off x="3088" y="1613"/>
                <a:ext cx="5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6" name="Line 155"/>
              <p:cNvSpPr>
                <a:spLocks noChangeShapeType="1"/>
              </p:cNvSpPr>
              <p:nvPr/>
            </p:nvSpPr>
            <p:spPr bwMode="auto">
              <a:xfrm flipV="1">
                <a:off x="3053" y="1424"/>
                <a:ext cx="104" cy="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7" name="Line 156"/>
              <p:cNvSpPr>
                <a:spLocks noChangeShapeType="1"/>
              </p:cNvSpPr>
              <p:nvPr/>
            </p:nvSpPr>
            <p:spPr bwMode="auto">
              <a:xfrm flipV="1">
                <a:off x="2955" y="1256"/>
                <a:ext cx="112" cy="1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8" name="Line 157"/>
              <p:cNvSpPr>
                <a:spLocks noChangeShapeType="1"/>
              </p:cNvSpPr>
              <p:nvPr/>
            </p:nvSpPr>
            <p:spPr bwMode="auto">
              <a:xfrm flipH="1" flipV="1">
                <a:off x="3069" y="1259"/>
                <a:ext cx="158" cy="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69" name="Line 158"/>
              <p:cNvSpPr>
                <a:spLocks noChangeShapeType="1"/>
              </p:cNvSpPr>
              <p:nvPr/>
            </p:nvSpPr>
            <p:spPr bwMode="auto">
              <a:xfrm flipH="1">
                <a:off x="2443" y="1325"/>
                <a:ext cx="117" cy="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0" name="Line 159"/>
              <p:cNvSpPr>
                <a:spLocks noChangeShapeType="1"/>
              </p:cNvSpPr>
              <p:nvPr/>
            </p:nvSpPr>
            <p:spPr bwMode="auto">
              <a:xfrm>
                <a:off x="2819" y="1277"/>
                <a:ext cx="133" cy="1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1" name="Line 160"/>
              <p:cNvSpPr>
                <a:spLocks noChangeShapeType="1"/>
              </p:cNvSpPr>
              <p:nvPr/>
            </p:nvSpPr>
            <p:spPr bwMode="auto">
              <a:xfrm flipH="1">
                <a:off x="2637" y="1771"/>
                <a:ext cx="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2" name="Line 161"/>
              <p:cNvSpPr>
                <a:spLocks noChangeShapeType="1"/>
              </p:cNvSpPr>
              <p:nvPr/>
            </p:nvSpPr>
            <p:spPr bwMode="auto">
              <a:xfrm>
                <a:off x="2472" y="1842"/>
                <a:ext cx="53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3" name="Line 162"/>
              <p:cNvSpPr>
                <a:spLocks noChangeShapeType="1"/>
              </p:cNvSpPr>
              <p:nvPr/>
            </p:nvSpPr>
            <p:spPr bwMode="auto">
              <a:xfrm>
                <a:off x="2892" y="1909"/>
                <a:ext cx="78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4" name="Line 163"/>
              <p:cNvSpPr>
                <a:spLocks noChangeShapeType="1"/>
              </p:cNvSpPr>
              <p:nvPr/>
            </p:nvSpPr>
            <p:spPr bwMode="auto">
              <a:xfrm flipV="1">
                <a:off x="2944" y="1475"/>
                <a:ext cx="104" cy="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5" name="Line 164"/>
              <p:cNvSpPr>
                <a:spLocks noChangeShapeType="1"/>
              </p:cNvSpPr>
              <p:nvPr/>
            </p:nvSpPr>
            <p:spPr bwMode="auto">
              <a:xfrm>
                <a:off x="2997" y="1723"/>
                <a:ext cx="152" cy="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6" name="Line 165"/>
              <p:cNvSpPr>
                <a:spLocks noChangeShapeType="1"/>
              </p:cNvSpPr>
              <p:nvPr/>
            </p:nvSpPr>
            <p:spPr bwMode="auto">
              <a:xfrm flipV="1">
                <a:off x="3096" y="1765"/>
                <a:ext cx="48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7" name="Line 166"/>
              <p:cNvSpPr>
                <a:spLocks noChangeShapeType="1"/>
              </p:cNvSpPr>
              <p:nvPr/>
            </p:nvSpPr>
            <p:spPr bwMode="auto">
              <a:xfrm flipH="1">
                <a:off x="2597" y="1592"/>
                <a:ext cx="15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8" name="Line 167"/>
              <p:cNvSpPr>
                <a:spLocks noChangeShapeType="1"/>
              </p:cNvSpPr>
              <p:nvPr/>
            </p:nvSpPr>
            <p:spPr bwMode="auto">
              <a:xfrm>
                <a:off x="2947" y="1541"/>
                <a:ext cx="146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79" name="Line 168"/>
              <p:cNvSpPr>
                <a:spLocks noChangeShapeType="1"/>
              </p:cNvSpPr>
              <p:nvPr/>
            </p:nvSpPr>
            <p:spPr bwMode="auto">
              <a:xfrm flipH="1">
                <a:off x="3227" y="1576"/>
                <a:ext cx="152" cy="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80" name="Line 169"/>
              <p:cNvSpPr>
                <a:spLocks noChangeShapeType="1"/>
              </p:cNvSpPr>
              <p:nvPr/>
            </p:nvSpPr>
            <p:spPr bwMode="auto">
              <a:xfrm flipH="1" flipV="1">
                <a:off x="3221" y="1637"/>
                <a:ext cx="126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81" name="Line 170"/>
              <p:cNvSpPr>
                <a:spLocks noChangeShapeType="1"/>
              </p:cNvSpPr>
              <p:nvPr/>
            </p:nvSpPr>
            <p:spPr bwMode="auto">
              <a:xfrm flipH="1">
                <a:off x="2675" y="1589"/>
                <a:ext cx="74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82" name="Line 171"/>
              <p:cNvSpPr>
                <a:spLocks noChangeShapeType="1"/>
              </p:cNvSpPr>
              <p:nvPr/>
            </p:nvSpPr>
            <p:spPr bwMode="auto">
              <a:xfrm>
                <a:off x="2560" y="1323"/>
                <a:ext cx="75" cy="1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83" name="Line 172"/>
              <p:cNvSpPr>
                <a:spLocks noChangeShapeType="1"/>
              </p:cNvSpPr>
              <p:nvPr/>
            </p:nvSpPr>
            <p:spPr bwMode="auto">
              <a:xfrm flipH="1">
                <a:off x="2805" y="1283"/>
                <a:ext cx="14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84" name="Line 174"/>
              <p:cNvSpPr>
                <a:spLocks noChangeShapeType="1"/>
              </p:cNvSpPr>
              <p:nvPr/>
            </p:nvSpPr>
            <p:spPr bwMode="auto">
              <a:xfrm flipV="1">
                <a:off x="2857" y="1643"/>
                <a:ext cx="38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85" name="Line 175"/>
              <p:cNvSpPr>
                <a:spLocks noChangeShapeType="1"/>
              </p:cNvSpPr>
              <p:nvPr/>
            </p:nvSpPr>
            <p:spPr bwMode="auto">
              <a:xfrm>
                <a:off x="2968" y="2000"/>
                <a:ext cx="147" cy="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86" name="Line 176"/>
              <p:cNvSpPr>
                <a:spLocks noChangeShapeType="1"/>
              </p:cNvSpPr>
              <p:nvPr/>
            </p:nvSpPr>
            <p:spPr bwMode="auto">
              <a:xfrm>
                <a:off x="2941" y="1541"/>
                <a:ext cx="62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87" name="Line 177"/>
              <p:cNvSpPr>
                <a:spLocks noChangeShapeType="1"/>
              </p:cNvSpPr>
              <p:nvPr/>
            </p:nvSpPr>
            <p:spPr bwMode="auto">
              <a:xfrm flipV="1">
                <a:off x="2880" y="1885"/>
                <a:ext cx="219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21" name="Text Box 179"/>
            <p:cNvSpPr txBox="1">
              <a:spLocks noChangeArrowheads="1"/>
            </p:cNvSpPr>
            <p:nvPr/>
          </p:nvSpPr>
          <p:spPr bwMode="auto">
            <a:xfrm>
              <a:off x="1686" y="835"/>
              <a:ext cx="3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</a:rPr>
                <a:t>add</a:t>
              </a:r>
              <a:endParaRPr lang="en-US" sz="1800"/>
            </a:p>
          </p:txBody>
        </p:sp>
        <p:sp>
          <p:nvSpPr>
            <p:cNvPr id="20522" name="Text Box 180"/>
            <p:cNvSpPr txBox="1">
              <a:spLocks noChangeArrowheads="1"/>
            </p:cNvSpPr>
            <p:nvPr/>
          </p:nvSpPr>
          <p:spPr bwMode="auto">
            <a:xfrm>
              <a:off x="2242" y="747"/>
              <a:ext cx="140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Nc constraints</a:t>
              </a:r>
            </a:p>
            <a:p>
              <a:r>
                <a:rPr lang="en-US" sz="1800"/>
                <a:t>uniformly distributed</a:t>
              </a:r>
            </a:p>
          </p:txBody>
        </p:sp>
        <p:sp>
          <p:nvSpPr>
            <p:cNvPr id="20523" name="Text Box 182"/>
            <p:cNvSpPr txBox="1">
              <a:spLocks noChangeArrowheads="1"/>
            </p:cNvSpPr>
            <p:nvPr/>
          </p:nvSpPr>
          <p:spPr bwMode="auto">
            <a:xfrm>
              <a:off x="3990" y="747"/>
              <a:ext cx="15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</a:rPr>
                <a:t>Estimate of flexibility</a:t>
              </a:r>
            </a:p>
          </p:txBody>
        </p:sp>
        <p:sp>
          <p:nvSpPr>
            <p:cNvPr id="20524" name="Text Box 183"/>
            <p:cNvSpPr txBox="1">
              <a:spLocks noChangeArrowheads="1"/>
            </p:cNvSpPr>
            <p:nvPr/>
          </p:nvSpPr>
          <p:spPr bwMode="auto">
            <a:xfrm>
              <a:off x="3990" y="979"/>
              <a:ext cx="3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dN</a:t>
              </a:r>
            </a:p>
          </p:txBody>
        </p:sp>
        <p:sp>
          <p:nvSpPr>
            <p:cNvPr id="20525" name="Text Box 184"/>
            <p:cNvSpPr txBox="1">
              <a:spLocks noChangeArrowheads="1"/>
            </p:cNvSpPr>
            <p:nvPr/>
          </p:nvSpPr>
          <p:spPr bwMode="auto">
            <a:xfrm>
              <a:off x="3870" y="1185"/>
              <a:ext cx="134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ym typeface="Symbol" charset="0"/>
                </a:rPr>
                <a:t></a:t>
              </a:r>
              <a:r>
                <a:rPr lang="en-US" sz="1800">
                  <a:sym typeface="Symbol" charset="0"/>
                </a:rPr>
                <a:t> </a:t>
              </a:r>
              <a:r>
                <a:rPr lang="en-US" sz="1800"/>
                <a:t>Nc  constraints</a:t>
              </a:r>
            </a:p>
          </p:txBody>
        </p:sp>
        <p:sp>
          <p:nvSpPr>
            <p:cNvPr id="20526" name="Line 185"/>
            <p:cNvSpPr>
              <a:spLocks noChangeShapeType="1"/>
            </p:cNvSpPr>
            <p:nvPr/>
          </p:nvSpPr>
          <p:spPr bwMode="auto">
            <a:xfrm>
              <a:off x="3920" y="1608"/>
              <a:ext cx="7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7" name="Text Box 186"/>
            <p:cNvSpPr txBox="1">
              <a:spLocks noChangeArrowheads="1"/>
            </p:cNvSpPr>
            <p:nvPr/>
          </p:nvSpPr>
          <p:spPr bwMode="auto">
            <a:xfrm>
              <a:off x="3870" y="1369"/>
              <a:ext cx="17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ym typeface="Symbol" charset="0"/>
                </a:rPr>
                <a:t></a:t>
              </a:r>
              <a:r>
                <a:rPr lang="en-US" sz="1800">
                  <a:sym typeface="Symbol" charset="0"/>
                </a:rPr>
                <a:t> </a:t>
              </a:r>
              <a:r>
                <a:rPr lang="en-US" sz="1800"/>
                <a:t>d(d+1)/2 rigid body DOF</a:t>
              </a:r>
            </a:p>
          </p:txBody>
        </p:sp>
        <p:sp>
          <p:nvSpPr>
            <p:cNvPr id="20528" name="Text Box 187"/>
            <p:cNvSpPr txBox="1">
              <a:spLocks noChangeArrowheads="1"/>
            </p:cNvSpPr>
            <p:nvPr/>
          </p:nvSpPr>
          <p:spPr bwMode="auto">
            <a:xfrm>
              <a:off x="3742" y="1649"/>
              <a:ext cx="157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FF"/>
                  </a:solidFill>
                </a:rPr>
                <a:t>F = dN </a:t>
              </a:r>
              <a:r>
                <a:rPr lang="en-US" sz="1800" b="1">
                  <a:solidFill>
                    <a:srgbClr val="FF00FF"/>
                  </a:solidFill>
                  <a:sym typeface="Symbol" charset="0"/>
                </a:rPr>
                <a:t> Nc  d(d+1)/2</a:t>
              </a:r>
              <a:r>
                <a:rPr lang="en-US" sz="1800"/>
                <a:t> </a:t>
              </a:r>
            </a:p>
          </p:txBody>
        </p:sp>
        <p:sp>
          <p:nvSpPr>
            <p:cNvPr id="20529" name="Text Box 188"/>
            <p:cNvSpPr txBox="1">
              <a:spLocks noChangeArrowheads="1"/>
            </p:cNvSpPr>
            <p:nvPr/>
          </p:nvSpPr>
          <p:spPr bwMode="auto">
            <a:xfrm>
              <a:off x="3318" y="1964"/>
              <a:ext cx="24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latin typeface="Times New Roman" charset="0"/>
                </a:rPr>
                <a:t>J. C. Maxwell, Philos. Mag. 27 294 (1864)</a:t>
              </a:r>
            </a:p>
          </p:txBody>
        </p:sp>
      </p:grpSp>
      <p:grpSp>
        <p:nvGrpSpPr>
          <p:cNvPr id="7" name="Group 193"/>
          <p:cNvGrpSpPr>
            <a:grpSpLocks/>
          </p:cNvGrpSpPr>
          <p:nvPr/>
        </p:nvGrpSpPr>
        <p:grpSpPr bwMode="auto">
          <a:xfrm>
            <a:off x="212725" y="3662363"/>
            <a:ext cx="8712200" cy="2538412"/>
            <a:chOff x="134" y="2539"/>
            <a:chExt cx="5488" cy="1599"/>
          </a:xfrm>
        </p:grpSpPr>
        <p:grpSp>
          <p:nvGrpSpPr>
            <p:cNvPr id="20486" name="Group 4"/>
            <p:cNvGrpSpPr>
              <a:grpSpLocks/>
            </p:cNvGrpSpPr>
            <p:nvPr/>
          </p:nvGrpSpPr>
          <p:grpSpPr bwMode="auto">
            <a:xfrm>
              <a:off x="134" y="2563"/>
              <a:ext cx="5488" cy="1441"/>
              <a:chOff x="134" y="731"/>
              <a:chExt cx="5488" cy="1441"/>
            </a:xfrm>
          </p:grpSpPr>
          <p:sp>
            <p:nvSpPr>
              <p:cNvPr id="20489" name="AutoShape 5"/>
              <p:cNvSpPr>
                <a:spLocks noChangeArrowheads="1"/>
              </p:cNvSpPr>
              <p:nvPr/>
            </p:nvSpPr>
            <p:spPr bwMode="auto">
              <a:xfrm>
                <a:off x="312" y="1136"/>
                <a:ext cx="376" cy="896"/>
              </a:xfrm>
              <a:prstGeom prst="flowChartMagneticDisk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90" name="Text Box 6"/>
              <p:cNvSpPr txBox="1">
                <a:spLocks noChangeArrowheads="1"/>
              </p:cNvSpPr>
              <p:nvPr/>
            </p:nvSpPr>
            <p:spPr bwMode="auto">
              <a:xfrm>
                <a:off x="134" y="731"/>
                <a:ext cx="1021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/>
                  <a:t>Bucket of 100 constraints</a:t>
                </a:r>
              </a:p>
            </p:txBody>
          </p:sp>
          <p:sp>
            <p:nvSpPr>
              <p:cNvPr id="20491" name="Line 7"/>
              <p:cNvSpPr>
                <a:spLocks noChangeShapeType="1"/>
              </p:cNvSpPr>
              <p:nvPr/>
            </p:nvSpPr>
            <p:spPr bwMode="auto">
              <a:xfrm>
                <a:off x="856" y="1560"/>
                <a:ext cx="720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92" name="Text Box 8"/>
              <p:cNvSpPr txBox="1">
                <a:spLocks noChangeArrowheads="1"/>
              </p:cNvSpPr>
              <p:nvPr/>
            </p:nvSpPr>
            <p:spPr bwMode="auto">
              <a:xfrm>
                <a:off x="870" y="1270"/>
                <a:ext cx="59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/>
                  <a:t>Apply</a:t>
                </a:r>
              </a:p>
            </p:txBody>
          </p:sp>
          <p:sp>
            <p:nvSpPr>
              <p:cNvPr id="20493" name="AutoShape 9"/>
              <p:cNvSpPr>
                <a:spLocks noChangeArrowheads="1"/>
              </p:cNvSpPr>
              <p:nvPr/>
            </p:nvSpPr>
            <p:spPr bwMode="auto">
              <a:xfrm>
                <a:off x="1760" y="1208"/>
                <a:ext cx="752" cy="776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94" name="Text Box 10"/>
              <p:cNvSpPr txBox="1">
                <a:spLocks noChangeArrowheads="1"/>
              </p:cNvSpPr>
              <p:nvPr/>
            </p:nvSpPr>
            <p:spPr bwMode="auto">
              <a:xfrm>
                <a:off x="1446" y="731"/>
                <a:ext cx="1546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dirty="0"/>
                  <a:t>System of 50 DOF (degrees of freedom)</a:t>
                </a:r>
              </a:p>
            </p:txBody>
          </p:sp>
          <p:grpSp>
            <p:nvGrpSpPr>
              <p:cNvPr id="20495" name="Group 11"/>
              <p:cNvGrpSpPr>
                <a:grpSpLocks/>
              </p:cNvGrpSpPr>
              <p:nvPr/>
            </p:nvGrpSpPr>
            <p:grpSpPr bwMode="auto">
              <a:xfrm>
                <a:off x="2768" y="776"/>
                <a:ext cx="2854" cy="1396"/>
                <a:chOff x="2768" y="840"/>
                <a:chExt cx="2854" cy="1396"/>
              </a:xfrm>
            </p:grpSpPr>
            <p:sp>
              <p:nvSpPr>
                <p:cNvPr id="20496" name="AutoShape 12"/>
                <p:cNvSpPr>
                  <a:spLocks noChangeArrowheads="1"/>
                </p:cNvSpPr>
                <p:nvPr/>
              </p:nvSpPr>
              <p:spPr bwMode="auto">
                <a:xfrm>
                  <a:off x="2768" y="1336"/>
                  <a:ext cx="528" cy="296"/>
                </a:xfrm>
                <a:prstGeom prst="rightArrow">
                  <a:avLst>
                    <a:gd name="adj1" fmla="val 50000"/>
                    <a:gd name="adj2" fmla="val 44595"/>
                  </a:avLst>
                </a:prstGeom>
                <a:solidFill>
                  <a:schemeClr val="bg2"/>
                </a:solidFill>
                <a:ln w="317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497" name="Group 13"/>
                <p:cNvGrpSpPr>
                  <a:grpSpLocks/>
                </p:cNvGrpSpPr>
                <p:nvPr/>
              </p:nvGrpSpPr>
              <p:grpSpPr bwMode="auto">
                <a:xfrm>
                  <a:off x="3570" y="840"/>
                  <a:ext cx="2046" cy="1396"/>
                  <a:chOff x="3570" y="840"/>
                  <a:chExt cx="2046" cy="1396"/>
                </a:xfrm>
              </p:grpSpPr>
              <p:sp>
                <p:nvSpPr>
                  <p:cNvPr id="20503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56" y="840"/>
                    <a:ext cx="0" cy="118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04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656" y="2024"/>
                    <a:ext cx="196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05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4104" y="1980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06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4556" y="1980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0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5000" y="1976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08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5452" y="1972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09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3660" y="1980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1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0" y="2044"/>
                    <a:ext cx="178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0</a:t>
                    </a:r>
                    <a:endParaRPr lang="en-US"/>
                  </a:p>
                </p:txBody>
              </p:sp>
              <p:sp>
                <p:nvSpPr>
                  <p:cNvPr id="20511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82" y="2044"/>
                    <a:ext cx="241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25</a:t>
                    </a:r>
                    <a:endParaRPr lang="en-US"/>
                  </a:p>
                </p:txBody>
              </p:sp>
              <p:sp>
                <p:nvSpPr>
                  <p:cNvPr id="20512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34" y="2044"/>
                    <a:ext cx="241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50</a:t>
                    </a:r>
                    <a:endParaRPr lang="en-US"/>
                  </a:p>
                </p:txBody>
              </p:sp>
              <p:sp>
                <p:nvSpPr>
                  <p:cNvPr id="20513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78" y="2044"/>
                    <a:ext cx="241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75</a:t>
                    </a:r>
                    <a:endParaRPr lang="en-US"/>
                  </a:p>
                </p:txBody>
              </p:sp>
              <p:sp>
                <p:nvSpPr>
                  <p:cNvPr id="20514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8" y="2044"/>
                    <a:ext cx="303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/>
                      <a:t>100</a:t>
                    </a:r>
                    <a:endParaRPr lang="en-US"/>
                  </a:p>
                </p:txBody>
              </p:sp>
              <p:sp>
                <p:nvSpPr>
                  <p:cNvPr id="20515" name="Line 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16" y="972"/>
                    <a:ext cx="7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16" name="Line 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16" y="1236"/>
                    <a:ext cx="7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17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16" y="1504"/>
                    <a:ext cx="7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18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16" y="1764"/>
                    <a:ext cx="7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19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16" y="2016"/>
                    <a:ext cx="7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498" name="Line 31"/>
                <p:cNvSpPr>
                  <a:spLocks noChangeShapeType="1"/>
                </p:cNvSpPr>
                <p:nvPr/>
              </p:nvSpPr>
              <p:spPr bwMode="auto">
                <a:xfrm>
                  <a:off x="3652" y="968"/>
                  <a:ext cx="904" cy="1064"/>
                </a:xfrm>
                <a:prstGeom prst="line">
                  <a:avLst/>
                </a:prstGeom>
                <a:noFill/>
                <a:ln w="25400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99" name="Line 32"/>
                <p:cNvSpPr>
                  <a:spLocks noChangeShapeType="1"/>
                </p:cNvSpPr>
                <p:nvPr/>
              </p:nvSpPr>
              <p:spPr bwMode="auto">
                <a:xfrm>
                  <a:off x="4552" y="2028"/>
                  <a:ext cx="896" cy="0"/>
                </a:xfrm>
                <a:prstGeom prst="line">
                  <a:avLst/>
                </a:prstGeom>
                <a:noFill/>
                <a:ln w="25400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00" name="Line 33"/>
                <p:cNvSpPr>
                  <a:spLocks noChangeShapeType="1"/>
                </p:cNvSpPr>
                <p:nvPr/>
              </p:nvSpPr>
              <p:spPr bwMode="auto">
                <a:xfrm>
                  <a:off x="4552" y="1692"/>
                  <a:ext cx="0" cy="2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01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362" y="1467"/>
                  <a:ext cx="126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800"/>
                    <a:t>Rigidity Transition</a:t>
                  </a:r>
                </a:p>
              </p:txBody>
            </p:sp>
            <p:sp>
              <p:nvSpPr>
                <p:cNvPr id="20502" name="Text Box 35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3314" y="1383"/>
                  <a:ext cx="42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800"/>
                    <a:t>DOF</a:t>
                  </a:r>
                </a:p>
              </p:txBody>
            </p:sp>
          </p:grpSp>
        </p:grpSp>
        <p:sp>
          <p:nvSpPr>
            <p:cNvPr id="20487" name="Text Box 189"/>
            <p:cNvSpPr txBox="1">
              <a:spLocks noChangeArrowheads="1"/>
            </p:cNvSpPr>
            <p:nvPr/>
          </p:nvSpPr>
          <p:spPr bwMode="auto">
            <a:xfrm>
              <a:off x="3422" y="2539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FF"/>
                  </a:solidFill>
                </a:rPr>
                <a:t>F</a:t>
              </a:r>
              <a:endParaRPr lang="en-US" sz="1800"/>
            </a:p>
          </p:txBody>
        </p:sp>
        <p:sp>
          <p:nvSpPr>
            <p:cNvPr id="20488" name="Text Box 190"/>
            <p:cNvSpPr txBox="1">
              <a:spLocks noChangeArrowheads="1"/>
            </p:cNvSpPr>
            <p:nvPr/>
          </p:nvSpPr>
          <p:spPr bwMode="auto">
            <a:xfrm>
              <a:off x="4670" y="3907"/>
              <a:ext cx="3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FF"/>
                  </a:solidFill>
                  <a:sym typeface="Symbol" charset="0"/>
                </a:rPr>
                <a:t>Nc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396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"/>
          <p:cNvSpPr>
            <a:spLocks noChangeArrowheads="1"/>
          </p:cNvSpPr>
          <p:nvPr/>
        </p:nvSpPr>
        <p:spPr bwMode="auto">
          <a:xfrm>
            <a:off x="0" y="-1"/>
            <a:ext cx="9144000" cy="98769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sym typeface="Symbol" charset="0"/>
              </a:rPr>
              <a:t>Constraint Theory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FFFF00"/>
                </a:solidFill>
              </a:rPr>
              <a:t>The importance of the distribution of constraints</a:t>
            </a:r>
          </a:p>
        </p:txBody>
      </p:sp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784225" y="2814638"/>
            <a:ext cx="6200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803400" y="2984500"/>
            <a:ext cx="5283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200" baseline="30000"/>
          </a:p>
        </p:txBody>
      </p:sp>
      <p:grpSp>
        <p:nvGrpSpPr>
          <p:cNvPr id="22532" name="Group 6"/>
          <p:cNvGrpSpPr>
            <a:grpSpLocks/>
          </p:cNvGrpSpPr>
          <p:nvPr/>
        </p:nvGrpSpPr>
        <p:grpSpPr bwMode="auto">
          <a:xfrm>
            <a:off x="1331913" y="2052638"/>
            <a:ext cx="2576512" cy="1554162"/>
            <a:chOff x="839" y="1221"/>
            <a:chExt cx="1623" cy="979"/>
          </a:xfrm>
        </p:grpSpPr>
        <p:sp>
          <p:nvSpPr>
            <p:cNvPr id="22556" name="Rectangle 7"/>
            <p:cNvSpPr>
              <a:spLocks noChangeArrowheads="1"/>
            </p:cNvSpPr>
            <p:nvPr/>
          </p:nvSpPr>
          <p:spPr bwMode="auto">
            <a:xfrm>
              <a:off x="888" y="1254"/>
              <a:ext cx="1530" cy="909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7" name="Line 8"/>
            <p:cNvSpPr>
              <a:spLocks noChangeShapeType="1"/>
            </p:cNvSpPr>
            <p:nvPr/>
          </p:nvSpPr>
          <p:spPr bwMode="auto">
            <a:xfrm flipV="1">
              <a:off x="906" y="1268"/>
              <a:ext cx="747" cy="875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8" name="Line 9"/>
            <p:cNvSpPr>
              <a:spLocks noChangeShapeType="1"/>
            </p:cNvSpPr>
            <p:nvPr/>
          </p:nvSpPr>
          <p:spPr bwMode="auto">
            <a:xfrm flipH="1" flipV="1">
              <a:off x="1669" y="1267"/>
              <a:ext cx="748" cy="875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9" name="Line 10"/>
            <p:cNvSpPr>
              <a:spLocks noChangeShapeType="1"/>
            </p:cNvSpPr>
            <p:nvPr/>
          </p:nvSpPr>
          <p:spPr bwMode="auto">
            <a:xfrm>
              <a:off x="1671" y="1251"/>
              <a:ext cx="0" cy="909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0" name="Oval 11"/>
            <p:cNvSpPr>
              <a:spLocks noChangeArrowheads="1"/>
            </p:cNvSpPr>
            <p:nvPr/>
          </p:nvSpPr>
          <p:spPr bwMode="auto">
            <a:xfrm>
              <a:off x="839" y="1224"/>
              <a:ext cx="78" cy="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1" name="Oval 12"/>
            <p:cNvSpPr>
              <a:spLocks noChangeArrowheads="1"/>
            </p:cNvSpPr>
            <p:nvPr/>
          </p:nvSpPr>
          <p:spPr bwMode="auto">
            <a:xfrm>
              <a:off x="852" y="2119"/>
              <a:ext cx="77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2" name="Oval 13"/>
            <p:cNvSpPr>
              <a:spLocks noChangeArrowheads="1"/>
            </p:cNvSpPr>
            <p:nvPr/>
          </p:nvSpPr>
          <p:spPr bwMode="auto">
            <a:xfrm>
              <a:off x="1637" y="2124"/>
              <a:ext cx="76" cy="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3" name="Oval 14"/>
            <p:cNvSpPr>
              <a:spLocks noChangeArrowheads="1"/>
            </p:cNvSpPr>
            <p:nvPr/>
          </p:nvSpPr>
          <p:spPr bwMode="auto">
            <a:xfrm>
              <a:off x="1626" y="1221"/>
              <a:ext cx="76" cy="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4" name="Oval 15"/>
            <p:cNvSpPr>
              <a:spLocks noChangeArrowheads="1"/>
            </p:cNvSpPr>
            <p:nvPr/>
          </p:nvSpPr>
          <p:spPr bwMode="auto">
            <a:xfrm>
              <a:off x="2384" y="1234"/>
              <a:ext cx="78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5" name="Oval 16"/>
            <p:cNvSpPr>
              <a:spLocks noChangeArrowheads="1"/>
            </p:cNvSpPr>
            <p:nvPr/>
          </p:nvSpPr>
          <p:spPr bwMode="auto">
            <a:xfrm>
              <a:off x="2376" y="2121"/>
              <a:ext cx="78" cy="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33" name="Text Box 17"/>
          <p:cNvSpPr txBox="1">
            <a:spLocks noChangeArrowheads="1"/>
          </p:cNvSpPr>
          <p:nvPr/>
        </p:nvSpPr>
        <p:spPr bwMode="auto">
          <a:xfrm>
            <a:off x="1482725" y="1606550"/>
            <a:ext cx="2343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b="1"/>
              <a:t>Isostatic Rigid Structure</a:t>
            </a:r>
          </a:p>
        </p:txBody>
      </p:sp>
      <p:sp>
        <p:nvSpPr>
          <p:cNvPr id="22534" name="Text Box 18"/>
          <p:cNvSpPr txBox="1">
            <a:spLocks noChangeArrowheads="1"/>
          </p:cNvSpPr>
          <p:nvPr/>
        </p:nvSpPr>
        <p:spPr bwMode="auto">
          <a:xfrm>
            <a:off x="4745038" y="1509713"/>
            <a:ext cx="1606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b="1"/>
              <a:t>Overconstrained</a:t>
            </a:r>
          </a:p>
        </p:txBody>
      </p:sp>
      <p:sp>
        <p:nvSpPr>
          <p:cNvPr id="22535" name="Text Box 20"/>
          <p:cNvSpPr txBox="1">
            <a:spLocks noChangeArrowheads="1"/>
          </p:cNvSpPr>
          <p:nvPr/>
        </p:nvSpPr>
        <p:spPr bwMode="auto">
          <a:xfrm>
            <a:off x="2233613" y="3690938"/>
            <a:ext cx="977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baseline="30000"/>
              <a:t>Stable</a:t>
            </a:r>
          </a:p>
        </p:txBody>
      </p:sp>
      <p:sp>
        <p:nvSpPr>
          <p:cNvPr id="22536" name="Text Box 21"/>
          <p:cNvSpPr txBox="1">
            <a:spLocks noChangeArrowheads="1"/>
          </p:cNvSpPr>
          <p:nvPr/>
        </p:nvSpPr>
        <p:spPr bwMode="auto">
          <a:xfrm>
            <a:off x="5641975" y="3756025"/>
            <a:ext cx="109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baseline="30000"/>
              <a:t>Unstable</a:t>
            </a:r>
          </a:p>
        </p:txBody>
      </p:sp>
      <p:sp>
        <p:nvSpPr>
          <p:cNvPr id="22537" name="Rectangle 22"/>
          <p:cNvSpPr>
            <a:spLocks noChangeArrowheads="1"/>
          </p:cNvSpPr>
          <p:nvPr/>
        </p:nvSpPr>
        <p:spPr bwMode="auto">
          <a:xfrm>
            <a:off x="4884738" y="2120900"/>
            <a:ext cx="2409825" cy="146843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23"/>
          <p:cNvSpPr>
            <a:spLocks noChangeShapeType="1"/>
          </p:cNvSpPr>
          <p:nvPr/>
        </p:nvSpPr>
        <p:spPr bwMode="auto">
          <a:xfrm flipV="1">
            <a:off x="4911725" y="2146300"/>
            <a:ext cx="1177925" cy="141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Oval 24"/>
          <p:cNvSpPr>
            <a:spLocks noChangeArrowheads="1"/>
          </p:cNvSpPr>
          <p:nvPr/>
        </p:nvSpPr>
        <p:spPr bwMode="auto">
          <a:xfrm>
            <a:off x="4806950" y="2074863"/>
            <a:ext cx="122238" cy="1222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Oval 25"/>
          <p:cNvSpPr>
            <a:spLocks noChangeArrowheads="1"/>
          </p:cNvSpPr>
          <p:nvPr/>
        </p:nvSpPr>
        <p:spPr bwMode="auto">
          <a:xfrm>
            <a:off x="4827588" y="3522663"/>
            <a:ext cx="120650" cy="1206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Oval 26"/>
          <p:cNvSpPr>
            <a:spLocks noChangeArrowheads="1"/>
          </p:cNvSpPr>
          <p:nvPr/>
        </p:nvSpPr>
        <p:spPr bwMode="auto">
          <a:xfrm>
            <a:off x="7242175" y="2090738"/>
            <a:ext cx="122238" cy="12065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Oval 27"/>
          <p:cNvSpPr>
            <a:spLocks noChangeArrowheads="1"/>
          </p:cNvSpPr>
          <p:nvPr/>
        </p:nvSpPr>
        <p:spPr bwMode="auto">
          <a:xfrm>
            <a:off x="7229475" y="3525838"/>
            <a:ext cx="122238" cy="122237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Line 28"/>
          <p:cNvSpPr>
            <a:spLocks noChangeShapeType="1"/>
          </p:cNvSpPr>
          <p:nvPr/>
        </p:nvSpPr>
        <p:spPr bwMode="auto">
          <a:xfrm flipH="1" flipV="1">
            <a:off x="4900613" y="2135188"/>
            <a:ext cx="1177925" cy="141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4" name="Rectangle 29"/>
          <p:cNvSpPr>
            <a:spLocks noChangeArrowheads="1"/>
          </p:cNvSpPr>
          <p:nvPr/>
        </p:nvSpPr>
        <p:spPr bwMode="auto">
          <a:xfrm>
            <a:off x="4886325" y="2124075"/>
            <a:ext cx="1209675" cy="14763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Oval 30"/>
          <p:cNvSpPr>
            <a:spLocks noChangeArrowheads="1"/>
          </p:cNvSpPr>
          <p:nvPr/>
        </p:nvSpPr>
        <p:spPr bwMode="auto">
          <a:xfrm>
            <a:off x="6064250" y="3530600"/>
            <a:ext cx="120650" cy="12223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Oval 31"/>
          <p:cNvSpPr>
            <a:spLocks noChangeArrowheads="1"/>
          </p:cNvSpPr>
          <p:nvPr/>
        </p:nvSpPr>
        <p:spPr bwMode="auto">
          <a:xfrm>
            <a:off x="6046788" y="2070100"/>
            <a:ext cx="120650" cy="12223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Text Box 32"/>
          <p:cNvSpPr txBox="1">
            <a:spLocks noChangeArrowheads="1"/>
          </p:cNvSpPr>
          <p:nvPr/>
        </p:nvSpPr>
        <p:spPr bwMode="auto">
          <a:xfrm>
            <a:off x="6338888" y="2684463"/>
            <a:ext cx="844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b="1"/>
              <a:t>Floppy</a:t>
            </a:r>
          </a:p>
        </p:txBody>
      </p:sp>
      <p:sp>
        <p:nvSpPr>
          <p:cNvPr id="22548" name="Text Box 33"/>
          <p:cNvSpPr txBox="1">
            <a:spLocks noChangeArrowheads="1"/>
          </p:cNvSpPr>
          <p:nvPr/>
        </p:nvSpPr>
        <p:spPr bwMode="auto">
          <a:xfrm>
            <a:off x="2162175" y="4333875"/>
            <a:ext cx="1365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>
                <a:solidFill>
                  <a:srgbClr val="000099"/>
                </a:solidFill>
              </a:rPr>
              <a:t>CORRECT</a:t>
            </a:r>
          </a:p>
        </p:txBody>
      </p:sp>
      <p:sp>
        <p:nvSpPr>
          <p:cNvPr id="22549" name="Text Box 34"/>
          <p:cNvSpPr txBox="1">
            <a:spLocks noChangeArrowheads="1"/>
          </p:cNvSpPr>
          <p:nvPr/>
        </p:nvSpPr>
        <p:spPr bwMode="auto">
          <a:xfrm>
            <a:off x="5291138" y="4341813"/>
            <a:ext cx="1225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>
                <a:solidFill>
                  <a:srgbClr val="000099"/>
                </a:solidFill>
              </a:rPr>
              <a:t>WRONG</a:t>
            </a:r>
          </a:p>
        </p:txBody>
      </p:sp>
      <p:sp>
        <p:nvSpPr>
          <p:cNvPr id="22550" name="Text Box 35"/>
          <p:cNvSpPr txBox="1">
            <a:spLocks noChangeArrowheads="1"/>
          </p:cNvSpPr>
          <p:nvPr/>
        </p:nvSpPr>
        <p:spPr bwMode="auto">
          <a:xfrm>
            <a:off x="2803525" y="5046663"/>
            <a:ext cx="3094038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US" sz="1800"/>
              <a:t>Maxwell Constraint Counting</a:t>
            </a:r>
          </a:p>
          <a:p>
            <a:pPr eaLnBrk="1" hangingPunct="1">
              <a:spcBef>
                <a:spcPct val="25000"/>
              </a:spcBef>
            </a:pPr>
            <a:r>
              <a:rPr lang="en-US" sz="1800"/>
              <a:t>F = 2N </a:t>
            </a:r>
            <a:r>
              <a:rPr lang="en-US" sz="1800">
                <a:sym typeface="Symbol" charset="0"/>
              </a:rPr>
              <a:t> N</a:t>
            </a:r>
            <a:r>
              <a:rPr lang="en-US" sz="1800" baseline="-25000">
                <a:sym typeface="Symbol" charset="0"/>
              </a:rPr>
              <a:t>c</a:t>
            </a:r>
          </a:p>
          <a:p>
            <a:pPr eaLnBrk="1" hangingPunct="1">
              <a:spcBef>
                <a:spcPct val="25000"/>
              </a:spcBef>
            </a:pPr>
            <a:r>
              <a:rPr lang="en-US" sz="1800">
                <a:sym typeface="Symbol" charset="0"/>
              </a:rPr>
              <a:t>F = 26 – 9</a:t>
            </a:r>
          </a:p>
          <a:p>
            <a:pPr eaLnBrk="1" hangingPunct="1">
              <a:spcBef>
                <a:spcPct val="25000"/>
              </a:spcBef>
            </a:pPr>
            <a:r>
              <a:rPr lang="en-US" sz="1800">
                <a:sym typeface="Symbol" charset="0"/>
              </a:rPr>
              <a:t>F = 3  Network is RIGID</a:t>
            </a:r>
          </a:p>
        </p:txBody>
      </p:sp>
      <p:sp>
        <p:nvSpPr>
          <p:cNvPr id="22551" name="Line 36"/>
          <p:cNvSpPr>
            <a:spLocks noChangeShapeType="1"/>
          </p:cNvSpPr>
          <p:nvPr/>
        </p:nvSpPr>
        <p:spPr bwMode="auto">
          <a:xfrm flipH="1" flipV="1">
            <a:off x="2701925" y="3997325"/>
            <a:ext cx="1533525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Line 37"/>
          <p:cNvSpPr>
            <a:spLocks noChangeShapeType="1"/>
          </p:cNvSpPr>
          <p:nvPr/>
        </p:nvSpPr>
        <p:spPr bwMode="auto">
          <a:xfrm flipV="1">
            <a:off x="4435475" y="3997325"/>
            <a:ext cx="1533525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3" name="Text Box 39"/>
          <p:cNvSpPr txBox="1">
            <a:spLocks noChangeArrowheads="1"/>
          </p:cNvSpPr>
          <p:nvPr/>
        </p:nvSpPr>
        <p:spPr bwMode="auto">
          <a:xfrm>
            <a:off x="200025" y="1192213"/>
            <a:ext cx="8486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latin typeface="Times New Roman" charset="0"/>
              </a:rPr>
              <a:t>G. Laman, J. Eng. Math. 4, 331 (1970)  </a:t>
            </a:r>
            <a:r>
              <a:rPr lang="en-US" sz="1600" b="1">
                <a:latin typeface="Times New Roman" charset="0"/>
                <a:sym typeface="Wingdings" charset="0"/>
              </a:rPr>
              <a:t> </a:t>
            </a:r>
            <a:r>
              <a:rPr lang="en-US" sz="1600" b="1">
                <a:solidFill>
                  <a:srgbClr val="000099"/>
                </a:solidFill>
                <a:latin typeface="Times New Roman" charset="0"/>
                <a:sym typeface="Wingdings" charset="0"/>
              </a:rPr>
              <a:t>Complete combinatorial characterization in 2D</a:t>
            </a:r>
            <a:endParaRPr lang="en-US" sz="1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22555" name="Line 41"/>
          <p:cNvSpPr>
            <a:spLocks noChangeShapeType="1"/>
          </p:cNvSpPr>
          <p:nvPr/>
        </p:nvSpPr>
        <p:spPr bwMode="auto">
          <a:xfrm>
            <a:off x="5486400" y="1790700"/>
            <a:ext cx="0" cy="25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What Did I Get Myself Into?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Background of D.J. Jacobs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558800" y="1371600"/>
            <a:ext cx="8013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>
                <a:solidFill>
                  <a:srgbClr val="FF0000"/>
                </a:solidFill>
                <a:latin typeface="Arial"/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latin typeface="Monotype Corsiva" charset="0"/>
                <a:ea typeface="ＭＳ Ｐゴシック" charset="0"/>
                <a:cs typeface="ＭＳ Ｐゴシック" charset="0"/>
              </a:rPr>
              <a:t>Basic Research is like shooting an arrow into the air and where it lands, painting a target</a:t>
            </a:r>
            <a:r>
              <a:rPr lang="ja-JP" altLang="en-US" sz="2400" dirty="0">
                <a:solidFill>
                  <a:srgbClr val="FF0000"/>
                </a:solidFill>
                <a:latin typeface="Arial"/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--- Homer Adkins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221898" y="2514600"/>
            <a:ext cx="8726610" cy="378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Trained as a condensed matter physicist.</a:t>
            </a: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Ph.D. Thesis: Brownian motion in static disordered media.</a:t>
            </a: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Expertise in statistical and computational physics.</a:t>
            </a: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1</a:t>
            </a:r>
            <a:r>
              <a:rPr lang="en-US" baseline="30000" dirty="0">
                <a:solidFill>
                  <a:srgbClr val="000000"/>
                </a:solidFill>
              </a:rPr>
              <a:t>st</a:t>
            </a:r>
            <a:r>
              <a:rPr lang="en-US" dirty="0">
                <a:solidFill>
                  <a:srgbClr val="000000"/>
                </a:solidFill>
              </a:rPr>
              <a:t> postdoc: Hydrodynamic properties of fluids</a:t>
            </a: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2</a:t>
            </a:r>
            <a:r>
              <a:rPr lang="en-US" baseline="30000" dirty="0">
                <a:solidFill>
                  <a:srgbClr val="000000"/>
                </a:solidFill>
              </a:rPr>
              <a:t>nd</a:t>
            </a:r>
            <a:r>
              <a:rPr lang="en-US" dirty="0">
                <a:solidFill>
                  <a:srgbClr val="000000"/>
                </a:solidFill>
              </a:rPr>
              <a:t> postdoc: Rigidity percolation and glass networks (solids)</a:t>
            </a: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Faculty: </a:t>
            </a:r>
            <a:r>
              <a:rPr lang="en-US" b="1" dirty="0">
                <a:solidFill>
                  <a:srgbClr val="0000FF"/>
                </a:solidFill>
              </a:rPr>
              <a:t>Mechanics and Thermodynamics of Proteins</a:t>
            </a:r>
          </a:p>
        </p:txBody>
      </p:sp>
    </p:spTree>
    <p:extLst>
      <p:ext uri="{BB962C8B-B14F-4D97-AF65-F5344CB8AC3E}">
        <p14:creationId xmlns:p14="http://schemas.microsoft.com/office/powerpoint/2010/main" val="337809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9429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Constraint Theory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The long-range nature of network rigidity</a:t>
            </a: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55600" y="4431826"/>
            <a:ext cx="3396157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cs typeface="Arial"/>
              </a:rPr>
              <a:t>    Two Dimensional Example: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Constraint topology </a:t>
            </a:r>
            <a:r>
              <a:rPr kumimoji="0" lang="en-US" sz="1400" b="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below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rigidity transition </a:t>
            </a: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3228975" y="4629150"/>
            <a:ext cx="5524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165100" y="3189288"/>
            <a:ext cx="369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 &amp; Hendrickson, J. </a:t>
            </a:r>
            <a:r>
              <a:rPr lang="en-US" sz="1200" b="0" dirty="0" err="1">
                <a:latin typeface="Times New Roman" charset="0"/>
              </a:rPr>
              <a:t>Comput</a:t>
            </a:r>
            <a:r>
              <a:rPr lang="en-US" sz="1200" b="0" dirty="0">
                <a:latin typeface="Times New Roman" charset="0"/>
              </a:rPr>
              <a:t>. Phys. 137, 346 (1997)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 &amp; Thorpe, Phys. Rev. E 53, 3682 (1996)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 err="1">
                <a:latin typeface="Times New Roman" charset="0"/>
              </a:rPr>
              <a:t>Moukarzel</a:t>
            </a:r>
            <a:r>
              <a:rPr lang="en-US" sz="1200" b="0" dirty="0">
                <a:latin typeface="Times New Roman" charset="0"/>
              </a:rPr>
              <a:t>, J. Phys. A: Math. Gen. 29, 8079 (1996)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 &amp; Thorpe, Phys. Rev. </a:t>
            </a:r>
            <a:r>
              <a:rPr lang="en-US" sz="1200" b="0" dirty="0" err="1">
                <a:latin typeface="Times New Roman" charset="0"/>
              </a:rPr>
              <a:t>Lett</a:t>
            </a:r>
            <a:r>
              <a:rPr lang="en-US" sz="1200" b="0" dirty="0">
                <a:latin typeface="Times New Roman" charset="0"/>
              </a:rPr>
              <a:t>. 75, 4051 (1995)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 err="1">
                <a:latin typeface="Times New Roman" charset="0"/>
              </a:rPr>
              <a:t>Moukarzel</a:t>
            </a:r>
            <a:r>
              <a:rPr lang="en-US" sz="1200" b="0" dirty="0">
                <a:latin typeface="Times New Roman" charset="0"/>
              </a:rPr>
              <a:t> &amp; Duxbury, Phys. Rev. </a:t>
            </a:r>
            <a:r>
              <a:rPr lang="en-US" sz="1200" b="0" dirty="0" err="1">
                <a:latin typeface="Times New Roman" charset="0"/>
              </a:rPr>
              <a:t>Lett</a:t>
            </a:r>
            <a:r>
              <a:rPr lang="en-US" sz="1200" b="0" dirty="0">
                <a:latin typeface="Times New Roman" charset="0"/>
              </a:rPr>
              <a:t>. 75, 4056 (1995)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3730625" y="1099789"/>
            <a:ext cx="5334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Small section of a randomly bond diluted triangular lattice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450265" y="5459413"/>
            <a:ext cx="20441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cs typeface="Arial"/>
              </a:rPr>
              <a:t>Globally floppy</a:t>
            </a:r>
          </a:p>
        </p:txBody>
      </p:sp>
      <p:pic>
        <p:nvPicPr>
          <p:cNvPr id="21" name="Picture 15" descr="Picture 1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1403350"/>
            <a:ext cx="5337175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80760" y="1973263"/>
            <a:ext cx="35560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independent constraints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rigid clusters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</a:t>
            </a:r>
            <a:r>
              <a:rPr lang="en-US" sz="1400" b="0" dirty="0" err="1"/>
              <a:t>overconstrained</a:t>
            </a:r>
            <a:r>
              <a:rPr lang="en-US" sz="1400" b="0" dirty="0"/>
              <a:t> regions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flexible regions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233255" y="1449388"/>
            <a:ext cx="34815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rgbClr val="000099"/>
                </a:solidFill>
                <a:latin typeface="Arial"/>
                <a:cs typeface="Arial"/>
              </a:rPr>
              <a:t>2D Pebble Game Algorithm</a:t>
            </a:r>
          </a:p>
        </p:txBody>
      </p:sp>
    </p:spTree>
    <p:extLst>
      <p:ext uri="{BB962C8B-B14F-4D97-AF65-F5344CB8AC3E}">
        <p14:creationId xmlns:p14="http://schemas.microsoft.com/office/powerpoint/2010/main" val="62431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228975" y="4629150"/>
            <a:ext cx="552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65100" y="3189288"/>
            <a:ext cx="369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 &amp; Hendrickson, J. </a:t>
            </a:r>
            <a:r>
              <a:rPr lang="en-US" sz="1200" b="0" dirty="0" err="1">
                <a:latin typeface="Times New Roman" charset="0"/>
              </a:rPr>
              <a:t>Comput</a:t>
            </a:r>
            <a:r>
              <a:rPr lang="en-US" sz="1200" b="0" dirty="0">
                <a:latin typeface="Times New Roman" charset="0"/>
              </a:rPr>
              <a:t>. Phys. 137, 346 (1997)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 &amp; Thorpe, Phys. Rev. E 53, 3682 (1996)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 err="1">
                <a:latin typeface="Times New Roman" charset="0"/>
              </a:rPr>
              <a:t>Moukarzel</a:t>
            </a:r>
            <a:r>
              <a:rPr lang="en-US" sz="1200" b="0" dirty="0">
                <a:latin typeface="Times New Roman" charset="0"/>
              </a:rPr>
              <a:t>, J. Phys. A: Math. Gen. 29, 8079 (1996)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 &amp; Thorpe, Phys. Rev. </a:t>
            </a:r>
            <a:r>
              <a:rPr lang="en-US" sz="1200" b="0" dirty="0" err="1">
                <a:latin typeface="Times New Roman" charset="0"/>
              </a:rPr>
              <a:t>Lett</a:t>
            </a:r>
            <a:r>
              <a:rPr lang="en-US" sz="1200" b="0" dirty="0">
                <a:latin typeface="Times New Roman" charset="0"/>
              </a:rPr>
              <a:t>. 75, 4051 (1995)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 err="1">
                <a:latin typeface="Times New Roman" charset="0"/>
              </a:rPr>
              <a:t>Moukarzel</a:t>
            </a:r>
            <a:r>
              <a:rPr lang="en-US" sz="1200" b="0" dirty="0">
                <a:latin typeface="Times New Roman" charset="0"/>
              </a:rPr>
              <a:t> &amp; Duxbury, Phys. Rev. </a:t>
            </a:r>
            <a:r>
              <a:rPr lang="en-US" sz="1200" b="0" dirty="0" err="1">
                <a:latin typeface="Times New Roman" charset="0"/>
              </a:rPr>
              <a:t>Lett</a:t>
            </a:r>
            <a:r>
              <a:rPr lang="en-US" sz="1200" b="0" dirty="0">
                <a:latin typeface="Times New Roman" charset="0"/>
              </a:rPr>
              <a:t>. 75, 4056 (1995)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450265" y="5459413"/>
            <a:ext cx="18234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rgbClr val="CC0000"/>
                </a:solidFill>
                <a:latin typeface="Arial"/>
                <a:cs typeface="Arial"/>
              </a:rPr>
              <a:t>Globally rigid</a:t>
            </a: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0" y="0"/>
            <a:ext cx="9144000" cy="94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  <a:sym typeface="Symbol" charset="0"/>
              </a:rPr>
              <a:t>Constraint Theory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spcAft>
                <a:spcPct val="5000"/>
              </a:spcAft>
              <a:defRPr/>
            </a:pP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The long-range nature of network rigidity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3730625" y="1099789"/>
            <a:ext cx="5334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b="0" dirty="0"/>
              <a:t>Small section of a randomly bond diluted triangular lattice</a:t>
            </a:r>
          </a:p>
        </p:txBody>
      </p:sp>
      <p:pic>
        <p:nvPicPr>
          <p:cNvPr id="10" name="Picture 17" descr="Picture 1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3" y="1436688"/>
            <a:ext cx="5348287" cy="521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80760" y="1973263"/>
            <a:ext cx="35560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independent constraints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rigid clusters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</a:t>
            </a:r>
            <a:r>
              <a:rPr lang="en-US" sz="1400" b="0" dirty="0" err="1"/>
              <a:t>overconstrained</a:t>
            </a:r>
            <a:r>
              <a:rPr lang="en-US" sz="1400" b="0" dirty="0"/>
              <a:t> regions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flexible regions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33255" y="1449388"/>
            <a:ext cx="34815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rgbClr val="000099"/>
                </a:solidFill>
                <a:latin typeface="Arial"/>
                <a:cs typeface="Arial"/>
              </a:rPr>
              <a:t>2D Pebble Game Algorithm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5600" y="4431826"/>
            <a:ext cx="3352200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cs typeface="Arial"/>
              </a:rPr>
              <a:t>    Two Dimensional Example: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Constraint topology </a:t>
            </a:r>
            <a:r>
              <a:rPr kumimoji="0" lang="en-US" sz="1400" b="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at</a:t>
            </a:r>
            <a:r>
              <a:rPr kumimoji="0" lang="en-US" sz="1400" b="0" i="0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the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rigidity transition </a:t>
            </a:r>
          </a:p>
        </p:txBody>
      </p:sp>
    </p:spTree>
    <p:extLst>
      <p:ext uri="{BB962C8B-B14F-4D97-AF65-F5344CB8AC3E}">
        <p14:creationId xmlns:p14="http://schemas.microsoft.com/office/powerpoint/2010/main" val="21586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65100" y="3179763"/>
            <a:ext cx="369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 &amp; Hendrickson, J. </a:t>
            </a:r>
            <a:r>
              <a:rPr lang="en-US" sz="1200" b="0" dirty="0" err="1">
                <a:latin typeface="Times New Roman" charset="0"/>
              </a:rPr>
              <a:t>Comput</a:t>
            </a:r>
            <a:r>
              <a:rPr lang="en-US" sz="1200" b="0" dirty="0">
                <a:latin typeface="Times New Roman" charset="0"/>
              </a:rPr>
              <a:t>. Phys. 137, 346 (1997)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 &amp; Thorpe, Phys. Rev. E 53, 3682 (1996)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 err="1">
                <a:latin typeface="Times New Roman" charset="0"/>
              </a:rPr>
              <a:t>Moukarzel</a:t>
            </a:r>
            <a:r>
              <a:rPr lang="en-US" sz="1200" b="0" dirty="0">
                <a:latin typeface="Times New Roman" charset="0"/>
              </a:rPr>
              <a:t>, J. Phys. A: Math. Gen. 29, 8079 (1996)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 &amp; Thorpe, Phys. Rev. </a:t>
            </a:r>
            <a:r>
              <a:rPr lang="en-US" sz="1200" b="0" dirty="0" err="1">
                <a:latin typeface="Times New Roman" charset="0"/>
              </a:rPr>
              <a:t>Lett</a:t>
            </a:r>
            <a:r>
              <a:rPr lang="en-US" sz="1200" b="0" dirty="0">
                <a:latin typeface="Times New Roman" charset="0"/>
              </a:rPr>
              <a:t>. 75, 4051 (1995)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 err="1">
                <a:latin typeface="Times New Roman" charset="0"/>
              </a:rPr>
              <a:t>Moukarzel</a:t>
            </a:r>
            <a:r>
              <a:rPr lang="en-US" sz="1200" b="0" dirty="0">
                <a:latin typeface="Times New Roman" charset="0"/>
              </a:rPr>
              <a:t> &amp; Duxbury, Phys. Rev. </a:t>
            </a:r>
            <a:r>
              <a:rPr lang="en-US" sz="1200" b="0" dirty="0" err="1">
                <a:latin typeface="Times New Roman" charset="0"/>
              </a:rPr>
              <a:t>Lett</a:t>
            </a:r>
            <a:r>
              <a:rPr lang="en-US" sz="1200" b="0" dirty="0">
                <a:latin typeface="Times New Roman" charset="0"/>
              </a:rPr>
              <a:t>. 75, 4056 (1995)</a:t>
            </a:r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3228975" y="4619625"/>
            <a:ext cx="552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450265" y="5449888"/>
            <a:ext cx="32633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rgbClr val="CC0000"/>
                </a:solidFill>
                <a:latin typeface="Arial"/>
                <a:cs typeface="Arial"/>
              </a:rPr>
              <a:t>Globally </a:t>
            </a:r>
            <a:r>
              <a:rPr lang="en-US" sz="2000" b="1" dirty="0" err="1">
                <a:solidFill>
                  <a:srgbClr val="CC0000"/>
                </a:solidFill>
                <a:latin typeface="Arial"/>
                <a:cs typeface="Arial"/>
              </a:rPr>
              <a:t>overconstrained</a:t>
            </a:r>
            <a:endParaRPr lang="en-US" sz="2000" b="1" dirty="0">
              <a:solidFill>
                <a:srgbClr val="CC0000"/>
              </a:solidFill>
              <a:latin typeface="Arial"/>
              <a:cs typeface="Arial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0" y="0"/>
            <a:ext cx="9144000" cy="94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  <a:sym typeface="Symbol" charset="0"/>
              </a:rPr>
              <a:t>Constraint Theory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spcAft>
                <a:spcPct val="5000"/>
              </a:spcAft>
              <a:defRPr/>
            </a:pP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The long-range nature of network rigidity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3730625" y="1099789"/>
            <a:ext cx="5334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b="0" dirty="0"/>
              <a:t>Small section of a randomly bond diluted triangular lattice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180760" y="1973263"/>
            <a:ext cx="35560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independent constraints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rigid clusters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</a:t>
            </a:r>
            <a:r>
              <a:rPr lang="en-US" sz="1400" b="0" dirty="0" err="1"/>
              <a:t>overconstrained</a:t>
            </a:r>
            <a:r>
              <a:rPr lang="en-US" sz="1400" b="0" dirty="0"/>
              <a:t> regions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flexible regions</a:t>
            </a:r>
          </a:p>
        </p:txBody>
      </p:sp>
      <p:pic>
        <p:nvPicPr>
          <p:cNvPr id="10" name="Picture 18" descr="Picture 1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1457325"/>
            <a:ext cx="532765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233255" y="1449388"/>
            <a:ext cx="34815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rgbClr val="000099"/>
                </a:solidFill>
                <a:latin typeface="Arial"/>
                <a:cs typeface="Arial"/>
              </a:rPr>
              <a:t>2D Pebble Game Algorithm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55600" y="4431826"/>
            <a:ext cx="3390672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cs typeface="Arial"/>
              </a:rPr>
              <a:t>    Two Dimensional Example: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Constraint topology </a:t>
            </a:r>
            <a:r>
              <a:rPr kumimoji="0" lang="en-US" sz="1400" b="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above</a:t>
            </a:r>
            <a:r>
              <a:rPr kumimoji="0" lang="en-US" sz="1400" b="0" i="0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rigidity transition </a:t>
            </a:r>
          </a:p>
        </p:txBody>
      </p:sp>
    </p:spTree>
    <p:extLst>
      <p:ext uri="{BB962C8B-B14F-4D97-AF65-F5344CB8AC3E}">
        <p14:creationId xmlns:p14="http://schemas.microsoft.com/office/powerpoint/2010/main" val="260282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Picture 1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1446213"/>
            <a:ext cx="5291137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12700"/>
            <a:ext cx="9144000" cy="9556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  <a:sym typeface="Symbol" charset="0"/>
              </a:rPr>
              <a:t>Constraint Theory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Application to covalent bond network glasses 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80760" y="1973263"/>
            <a:ext cx="35560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independent constraints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rigid clusters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</a:t>
            </a:r>
            <a:r>
              <a:rPr lang="en-US" sz="1400" b="0" dirty="0" err="1"/>
              <a:t>overconstrained</a:t>
            </a:r>
            <a:r>
              <a:rPr lang="en-US" sz="1400" b="0" dirty="0"/>
              <a:t> regions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  <a:defRPr/>
            </a:pPr>
            <a:r>
              <a:rPr lang="en-US" sz="1400" b="0" dirty="0"/>
              <a:t>Identification of flexible regions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65100" y="3189288"/>
            <a:ext cx="33718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Jacobs, J. Phys. A: Math. Gen. 31, 6653 (1998)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 err="1">
                <a:latin typeface="Times New Roman" charset="0"/>
              </a:rPr>
              <a:t>Whiteley</a:t>
            </a:r>
            <a:r>
              <a:rPr lang="en-US" sz="1200" b="0" dirty="0">
                <a:latin typeface="Times New Roman" charset="0"/>
              </a:rPr>
              <a:t>, Contemp. Math. 197, 171 (1996)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 err="1">
                <a:latin typeface="Times New Roman" charset="0"/>
              </a:rPr>
              <a:t>Tay</a:t>
            </a:r>
            <a:r>
              <a:rPr lang="en-US" sz="1200" b="0" dirty="0">
                <a:latin typeface="Times New Roman" charset="0"/>
              </a:rPr>
              <a:t> and </a:t>
            </a:r>
            <a:r>
              <a:rPr lang="en-US" sz="1200" b="0" dirty="0" err="1">
                <a:latin typeface="Times New Roman" charset="0"/>
              </a:rPr>
              <a:t>Whiteley</a:t>
            </a:r>
            <a:r>
              <a:rPr lang="en-US" sz="1200" b="0" dirty="0">
                <a:latin typeface="Times New Roman" charset="0"/>
              </a:rPr>
              <a:t>, Structural Topology 9, 31 (1984)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 err="1">
                <a:latin typeface="Times New Roman" charset="0"/>
              </a:rPr>
              <a:t>Tay</a:t>
            </a:r>
            <a:r>
              <a:rPr lang="en-US" sz="1200" b="0" dirty="0">
                <a:latin typeface="Times New Roman" charset="0"/>
              </a:rPr>
              <a:t>, J. Comb. Theory B 26, 95 (1984)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3035" y="4139726"/>
            <a:ext cx="3509257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1600" dirty="0">
                <a:solidFill>
                  <a:srgbClr val="000099"/>
                </a:solidFill>
                <a:latin typeface="Arial"/>
                <a:cs typeface="Arial"/>
              </a:rPr>
              <a:t>     Three Dimensional Example:   </a:t>
            </a:r>
          </a:p>
          <a:p>
            <a:pPr eaLnBrk="1" hangingPunct="1">
              <a:spcAft>
                <a:spcPct val="50000"/>
              </a:spcAft>
              <a:defRPr/>
            </a:pPr>
            <a:r>
              <a:rPr lang="en-US" sz="1400" dirty="0">
                <a:latin typeface="Times New Roman"/>
                <a:cs typeface="Times New Roman"/>
              </a:rPr>
              <a:t>Constraint topology </a:t>
            </a:r>
            <a:r>
              <a:rPr lang="en-US" sz="1400" u="sng" dirty="0">
                <a:latin typeface="Times New Roman"/>
                <a:cs typeface="Times New Roman"/>
              </a:rPr>
              <a:t>above</a:t>
            </a:r>
            <a:r>
              <a:rPr lang="en-US" sz="1400" dirty="0">
                <a:latin typeface="Times New Roman"/>
                <a:cs typeface="Times New Roman"/>
              </a:rPr>
              <a:t> rigidity transition 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228975" y="4337050"/>
            <a:ext cx="552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63513" y="4794250"/>
            <a:ext cx="32464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M.F. Thorpe, J. Non-</a:t>
            </a:r>
            <a:r>
              <a:rPr lang="en-US" sz="1200" b="0" dirty="0" err="1">
                <a:latin typeface="Times New Roman" charset="0"/>
              </a:rPr>
              <a:t>Cryst</a:t>
            </a:r>
            <a:r>
              <a:rPr lang="en-US" sz="1200" b="0" dirty="0">
                <a:latin typeface="Times New Roman" charset="0"/>
              </a:rPr>
              <a:t>. Solids 57, 355 (1983)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n-US" sz="1200" b="0" dirty="0">
                <a:latin typeface="Times New Roman" charset="0"/>
              </a:rPr>
              <a:t>J. C. Phillips, J. Non-</a:t>
            </a:r>
            <a:r>
              <a:rPr lang="en-US" sz="1200" b="0" dirty="0" err="1">
                <a:latin typeface="Times New Roman" charset="0"/>
              </a:rPr>
              <a:t>Cryst</a:t>
            </a:r>
            <a:r>
              <a:rPr lang="en-US" sz="1200" b="0" dirty="0">
                <a:latin typeface="Times New Roman" charset="0"/>
              </a:rPr>
              <a:t>. Solids 34, 153 (1979)</a:t>
            </a:r>
          </a:p>
        </p:txBody>
      </p: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63500" y="5334000"/>
            <a:ext cx="3816350" cy="1054100"/>
            <a:chOff x="56" y="3360"/>
            <a:chExt cx="2404" cy="664"/>
          </a:xfrm>
        </p:grpSpPr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56" y="3799"/>
              <a:ext cx="240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400" b="1" dirty="0">
                  <a:solidFill>
                    <a:srgbClr val="CC0000"/>
                  </a:solidFill>
                  <a:latin typeface="Arial"/>
                  <a:cs typeface="Arial"/>
                </a:rPr>
                <a:t>  Requires separation of hard &amp; soft forces</a:t>
              </a:r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76" y="3360"/>
              <a:ext cx="2380" cy="664"/>
              <a:chOff x="76" y="3360"/>
              <a:chExt cx="2380" cy="664"/>
            </a:xfrm>
          </p:grpSpPr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142" y="3383"/>
                <a:ext cx="2190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2000" b="1" dirty="0">
                    <a:solidFill>
                      <a:srgbClr val="000099"/>
                    </a:solidFill>
                    <a:latin typeface="Arial"/>
                    <a:cs typeface="Arial"/>
                  </a:rPr>
                  <a:t>Macroscopic concepts </a:t>
                </a:r>
              </a:p>
              <a:p>
                <a:pPr algn="ctr" eaLnBrk="1" hangingPunct="1">
                  <a:defRPr/>
                </a:pPr>
                <a:r>
                  <a:rPr lang="en-US" sz="2000" b="1" dirty="0">
                    <a:solidFill>
                      <a:srgbClr val="000099"/>
                    </a:solidFill>
                    <a:latin typeface="Arial"/>
                    <a:cs typeface="Arial"/>
                  </a:rPr>
                  <a:t>applied to atomic structure</a:t>
                </a:r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76" y="3360"/>
                <a:ext cx="2380" cy="664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787775" y="1100731"/>
            <a:ext cx="5267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b="0" dirty="0"/>
              <a:t>Small section of a randomly bond diluted diamond lattice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282575" y="1449388"/>
            <a:ext cx="32924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3D</a:t>
            </a:r>
            <a:r>
              <a:rPr lang="en-US" sz="2000" dirty="0">
                <a:solidFill>
                  <a:srgbClr val="000099"/>
                </a:solidFill>
                <a:latin typeface="Arial"/>
                <a:cs typeface="Arial"/>
              </a:rPr>
              <a:t> Pebble Game Algorithm</a:t>
            </a:r>
          </a:p>
        </p:txBody>
      </p:sp>
    </p:spTree>
    <p:extLst>
      <p:ext uri="{BB962C8B-B14F-4D97-AF65-F5344CB8AC3E}">
        <p14:creationId xmlns:p14="http://schemas.microsoft.com/office/powerpoint/2010/main" val="39323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Why Study Protein Stability and Flexibility?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Personal Motivations</a:t>
            </a:r>
            <a:endParaRPr lang="en-US" sz="2000" b="1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257175" y="1832618"/>
            <a:ext cx="8629650" cy="289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 subject involving many different physical principles that involve statistical physics and chemical thermodynamics.</a:t>
            </a: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Predicting stability and flexibility is a very difficult problem, and requires bridging multiple disciplines.  </a:t>
            </a:r>
          </a:p>
          <a:p>
            <a:pPr defTabSz="914400" fontAlgn="base">
              <a:spcBef>
                <a:spcPct val="8000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 small degree of improvement is often important, which could make a big impact in practical applications.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58800" y="5110733"/>
            <a:ext cx="8013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0000"/>
                </a:solidFill>
                <a:latin typeface="Monotype Corsiva"/>
                <a:cs typeface="Monotype Corsiva"/>
              </a:rPr>
              <a:t>“Study hard what interests you the most in the most undisciplined, irreverent and original manner possible.”   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--- Richard Feynman</a:t>
            </a:r>
            <a:endParaRPr lang="en-US" sz="2400" dirty="0">
              <a:solidFill>
                <a:srgbClr val="FF0000"/>
              </a:solidFill>
              <a:latin typeface="Monotype Corsiva"/>
              <a:ea typeface="ＭＳ Ｐゴシック" charset="0"/>
              <a:cs typeface="Monotype Corsiva"/>
            </a:endParaRPr>
          </a:p>
        </p:txBody>
      </p:sp>
    </p:spTree>
    <p:extLst>
      <p:ext uri="{BB962C8B-B14F-4D97-AF65-F5344CB8AC3E}">
        <p14:creationId xmlns:p14="http://schemas.microsoft.com/office/powerpoint/2010/main" val="326362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Arial" charset="0"/>
                <a:ea typeface="ＭＳ Ｐゴシック" charset="0"/>
                <a:sym typeface="Symbol" charset="0"/>
              </a:rPr>
              <a:t>Introduction to Protein Structure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sym typeface="Symbol" charset="0"/>
              </a:rPr>
              <a:t>Building Blocks of Proteins: The 20 Amino Acids</a:t>
            </a:r>
            <a:endParaRPr lang="en-US" sz="2000" b="1">
              <a:solidFill>
                <a:srgbClr val="FFFF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86373" name="Picture 5" descr="Amino_aci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382000" cy="5408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6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Arial" charset="0"/>
                <a:ea typeface="ＭＳ Ｐゴシック" charset="0"/>
                <a:sym typeface="Symbol" charset="0"/>
              </a:rPr>
              <a:t>Introduction to Protein Structure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sym typeface="Symbol" charset="0"/>
              </a:rPr>
              <a:t>Peptide Bonds Connect the Building Blocks</a:t>
            </a:r>
            <a:endParaRPr lang="en-US" sz="2000" b="1">
              <a:solidFill>
                <a:srgbClr val="FFFF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955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1336675"/>
            <a:ext cx="8535987" cy="5292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589" name="Text Box 5"/>
          <p:cNvSpPr txBox="1">
            <a:spLocks noChangeArrowheads="1"/>
          </p:cNvSpPr>
          <p:nvPr/>
        </p:nvSpPr>
        <p:spPr bwMode="auto">
          <a:xfrm>
            <a:off x="228600" y="1724025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side group</a:t>
            </a:r>
          </a:p>
        </p:txBody>
      </p:sp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7620000" y="464820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side group</a:t>
            </a:r>
          </a:p>
        </p:txBody>
      </p:sp>
    </p:spTree>
    <p:extLst>
      <p:ext uri="{BB962C8B-B14F-4D97-AF65-F5344CB8AC3E}">
        <p14:creationId xmlns:p14="http://schemas.microsoft.com/office/powerpoint/2010/main" val="311943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Arial" charset="0"/>
                <a:ea typeface="ＭＳ Ｐゴシック" charset="0"/>
                <a:sym typeface="Symbol" charset="0"/>
              </a:rPr>
              <a:t>Introduction to Protein Structure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sym typeface="Symbol" charset="0"/>
              </a:rPr>
              <a:t>Peptide Bonds Connect the Building Blocks</a:t>
            </a:r>
            <a:endParaRPr lang="en-US" sz="2000" b="1">
              <a:solidFill>
                <a:srgbClr val="FFFF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97635" name="Picture 3" descr="phips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49413"/>
            <a:ext cx="8839200" cy="4370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2667000" y="1371600"/>
            <a:ext cx="5527675" cy="4267200"/>
            <a:chOff x="1680" y="864"/>
            <a:chExt cx="3482" cy="2688"/>
          </a:xfrm>
        </p:grpSpPr>
        <p:sp>
          <p:nvSpPr>
            <p:cNvPr id="197637" name="Oval 5"/>
            <p:cNvSpPr>
              <a:spLocks noChangeArrowheads="1"/>
            </p:cNvSpPr>
            <p:nvPr/>
          </p:nvSpPr>
          <p:spPr bwMode="auto">
            <a:xfrm>
              <a:off x="1680" y="864"/>
              <a:ext cx="2400" cy="2688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97638" name="Line 6"/>
            <p:cNvSpPr>
              <a:spLocks noChangeShapeType="1"/>
            </p:cNvSpPr>
            <p:nvPr/>
          </p:nvSpPr>
          <p:spPr bwMode="auto">
            <a:xfrm>
              <a:off x="3456" y="1008"/>
              <a:ext cx="912" cy="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97639" name="Text Box 7"/>
            <p:cNvSpPr txBox="1">
              <a:spLocks noChangeArrowheads="1"/>
            </p:cNvSpPr>
            <p:nvPr/>
          </p:nvSpPr>
          <p:spPr bwMode="auto">
            <a:xfrm>
              <a:off x="4416" y="864"/>
              <a:ext cx="7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residue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30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Arial" charset="0"/>
                <a:ea typeface="ＭＳ Ｐゴシック" charset="0"/>
                <a:sym typeface="Symbol" charset="0"/>
              </a:rPr>
              <a:t>Introduction to Protein Structure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sym typeface="Symbol" charset="0"/>
              </a:rPr>
              <a:t>Flexible Backbone of a Protein</a:t>
            </a:r>
            <a:endParaRPr lang="en-US" sz="2000" b="1">
              <a:solidFill>
                <a:srgbClr val="FFFF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201731" name="Group 3"/>
          <p:cNvGrpSpPr>
            <a:grpSpLocks/>
          </p:cNvGrpSpPr>
          <p:nvPr/>
        </p:nvGrpSpPr>
        <p:grpSpPr bwMode="auto">
          <a:xfrm>
            <a:off x="280988" y="1816100"/>
            <a:ext cx="8308975" cy="2924175"/>
            <a:chOff x="377" y="1144"/>
            <a:chExt cx="5234" cy="1842"/>
          </a:xfrm>
        </p:grpSpPr>
        <p:grpSp>
          <p:nvGrpSpPr>
            <p:cNvPr id="201732" name="Group 4"/>
            <p:cNvGrpSpPr>
              <a:grpSpLocks/>
            </p:cNvGrpSpPr>
            <p:nvPr/>
          </p:nvGrpSpPr>
          <p:grpSpPr bwMode="auto">
            <a:xfrm>
              <a:off x="385" y="1144"/>
              <a:ext cx="5200" cy="1842"/>
              <a:chOff x="1104" y="2176"/>
              <a:chExt cx="3808" cy="1349"/>
            </a:xfrm>
          </p:grpSpPr>
          <p:grpSp>
            <p:nvGrpSpPr>
              <p:cNvPr id="201733" name="Group 5"/>
              <p:cNvGrpSpPr>
                <a:grpSpLocks/>
              </p:cNvGrpSpPr>
              <p:nvPr/>
            </p:nvGrpSpPr>
            <p:grpSpPr bwMode="auto">
              <a:xfrm>
                <a:off x="1184" y="2340"/>
                <a:ext cx="3728" cy="1020"/>
                <a:chOff x="1184" y="2340"/>
                <a:chExt cx="3728" cy="1020"/>
              </a:xfrm>
            </p:grpSpPr>
            <p:sp>
              <p:nvSpPr>
                <p:cNvPr id="201734" name="Line 6"/>
                <p:cNvSpPr>
                  <a:spLocks noChangeShapeType="1"/>
                </p:cNvSpPr>
                <p:nvPr/>
              </p:nvSpPr>
              <p:spPr bwMode="auto">
                <a:xfrm>
                  <a:off x="1396" y="2628"/>
                  <a:ext cx="68" cy="2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35" name="Line 7"/>
                <p:cNvSpPr>
                  <a:spLocks noChangeShapeType="1"/>
                </p:cNvSpPr>
                <p:nvPr/>
              </p:nvSpPr>
              <p:spPr bwMode="auto">
                <a:xfrm>
                  <a:off x="1184" y="2908"/>
                  <a:ext cx="284" cy="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36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396" y="2916"/>
                  <a:ext cx="76" cy="28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37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468" y="2780"/>
                  <a:ext cx="364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38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1828" y="2340"/>
                  <a:ext cx="4" cy="4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39" name="Line 11"/>
                <p:cNvSpPr>
                  <a:spLocks noChangeShapeType="1"/>
                </p:cNvSpPr>
                <p:nvPr/>
              </p:nvSpPr>
              <p:spPr bwMode="auto">
                <a:xfrm>
                  <a:off x="1832" y="2780"/>
                  <a:ext cx="0" cy="28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0" name="Line 12"/>
                <p:cNvSpPr>
                  <a:spLocks noChangeShapeType="1"/>
                </p:cNvSpPr>
                <p:nvPr/>
              </p:nvSpPr>
              <p:spPr bwMode="auto">
                <a:xfrm>
                  <a:off x="1832" y="2776"/>
                  <a:ext cx="364" cy="1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1" name="Line 13"/>
                <p:cNvSpPr>
                  <a:spLocks noChangeShapeType="1"/>
                </p:cNvSpPr>
                <p:nvPr/>
              </p:nvSpPr>
              <p:spPr bwMode="auto">
                <a:xfrm>
                  <a:off x="2196" y="2924"/>
                  <a:ext cx="0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212" y="2792"/>
                  <a:ext cx="360" cy="1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3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196" y="2748"/>
                  <a:ext cx="360" cy="1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4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560" y="2496"/>
                  <a:ext cx="0" cy="2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5" name="Line 17"/>
                <p:cNvSpPr>
                  <a:spLocks noChangeShapeType="1"/>
                </p:cNvSpPr>
                <p:nvPr/>
              </p:nvSpPr>
              <p:spPr bwMode="auto">
                <a:xfrm>
                  <a:off x="2556" y="2776"/>
                  <a:ext cx="372" cy="1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6" name="Line 18"/>
                <p:cNvSpPr>
                  <a:spLocks noChangeShapeType="1"/>
                </p:cNvSpPr>
                <p:nvPr/>
              </p:nvSpPr>
              <p:spPr bwMode="auto">
                <a:xfrm>
                  <a:off x="2916" y="2928"/>
                  <a:ext cx="0" cy="4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7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916" y="2648"/>
                  <a:ext cx="0" cy="27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928" y="2776"/>
                  <a:ext cx="356" cy="1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49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3284" y="2416"/>
                  <a:ext cx="0" cy="3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50" name="Line 22"/>
                <p:cNvSpPr>
                  <a:spLocks noChangeShapeType="1"/>
                </p:cNvSpPr>
                <p:nvPr/>
              </p:nvSpPr>
              <p:spPr bwMode="auto">
                <a:xfrm>
                  <a:off x="3308" y="2752"/>
                  <a:ext cx="372" cy="1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51" name="Line 23"/>
                <p:cNvSpPr>
                  <a:spLocks noChangeShapeType="1"/>
                </p:cNvSpPr>
                <p:nvPr/>
              </p:nvSpPr>
              <p:spPr bwMode="auto">
                <a:xfrm>
                  <a:off x="3292" y="2800"/>
                  <a:ext cx="372" cy="1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52" name="Line 24"/>
                <p:cNvSpPr>
                  <a:spLocks noChangeShapeType="1"/>
                </p:cNvSpPr>
                <p:nvPr/>
              </p:nvSpPr>
              <p:spPr bwMode="auto">
                <a:xfrm>
                  <a:off x="3648" y="2924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53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3648" y="2776"/>
                  <a:ext cx="364" cy="1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54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4012" y="2360"/>
                  <a:ext cx="0" cy="41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55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4004" y="2780"/>
                  <a:ext cx="8" cy="32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56" name="Line 28"/>
                <p:cNvSpPr>
                  <a:spLocks noChangeShapeType="1"/>
                </p:cNvSpPr>
                <p:nvPr/>
              </p:nvSpPr>
              <p:spPr bwMode="auto">
                <a:xfrm>
                  <a:off x="4008" y="2776"/>
                  <a:ext cx="368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57" name="Line 29"/>
                <p:cNvSpPr>
                  <a:spLocks noChangeShapeType="1"/>
                </p:cNvSpPr>
                <p:nvPr/>
              </p:nvSpPr>
              <p:spPr bwMode="auto">
                <a:xfrm>
                  <a:off x="4376" y="2936"/>
                  <a:ext cx="0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58" name="Line 30"/>
                <p:cNvSpPr>
                  <a:spLocks noChangeShapeType="1"/>
                </p:cNvSpPr>
                <p:nvPr/>
              </p:nvSpPr>
              <p:spPr bwMode="auto">
                <a:xfrm>
                  <a:off x="4376" y="2936"/>
                  <a:ext cx="53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1759" name="Group 31"/>
              <p:cNvGrpSpPr>
                <a:grpSpLocks/>
              </p:cNvGrpSpPr>
              <p:nvPr/>
            </p:nvGrpSpPr>
            <p:grpSpPr bwMode="auto">
              <a:xfrm>
                <a:off x="1104" y="2176"/>
                <a:ext cx="3395" cy="1349"/>
                <a:chOff x="1104" y="2176"/>
                <a:chExt cx="3395" cy="1349"/>
              </a:xfrm>
            </p:grpSpPr>
            <p:sp>
              <p:nvSpPr>
                <p:cNvPr id="201760" name="Oval 32"/>
                <p:cNvSpPr>
                  <a:spLocks noChangeArrowheads="1"/>
                </p:cNvSpPr>
                <p:nvPr/>
              </p:nvSpPr>
              <p:spPr bwMode="auto">
                <a:xfrm>
                  <a:off x="1104" y="2833"/>
                  <a:ext cx="150" cy="150"/>
                </a:xfrm>
                <a:prstGeom prst="ellipse">
                  <a:avLst/>
                </a:prstGeom>
                <a:solidFill>
                  <a:srgbClr val="FFFF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61" name="Oval 33"/>
                <p:cNvSpPr>
                  <a:spLocks noChangeArrowheads="1"/>
                </p:cNvSpPr>
                <p:nvPr/>
              </p:nvSpPr>
              <p:spPr bwMode="auto">
                <a:xfrm>
                  <a:off x="1325" y="2555"/>
                  <a:ext cx="150" cy="150"/>
                </a:xfrm>
                <a:prstGeom prst="ellipse">
                  <a:avLst/>
                </a:prstGeom>
                <a:solidFill>
                  <a:srgbClr val="FFFF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62" name="Oval 34"/>
                <p:cNvSpPr>
                  <a:spLocks noChangeArrowheads="1"/>
                </p:cNvSpPr>
                <p:nvPr/>
              </p:nvSpPr>
              <p:spPr bwMode="auto">
                <a:xfrm>
                  <a:off x="1760" y="2987"/>
                  <a:ext cx="150" cy="150"/>
                </a:xfrm>
                <a:prstGeom prst="ellipse">
                  <a:avLst/>
                </a:prstGeom>
                <a:solidFill>
                  <a:srgbClr val="FFFF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63" name="Oval 35"/>
                <p:cNvSpPr>
                  <a:spLocks noChangeArrowheads="1"/>
                </p:cNvSpPr>
                <p:nvPr/>
              </p:nvSpPr>
              <p:spPr bwMode="auto">
                <a:xfrm>
                  <a:off x="1325" y="3121"/>
                  <a:ext cx="150" cy="150"/>
                </a:xfrm>
                <a:prstGeom prst="ellipse">
                  <a:avLst/>
                </a:prstGeom>
                <a:solidFill>
                  <a:srgbClr val="FFFF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64" name="Oval 36"/>
                <p:cNvSpPr>
                  <a:spLocks noChangeArrowheads="1"/>
                </p:cNvSpPr>
                <p:nvPr/>
              </p:nvSpPr>
              <p:spPr bwMode="auto">
                <a:xfrm>
                  <a:off x="2488" y="2422"/>
                  <a:ext cx="150" cy="150"/>
                </a:xfrm>
                <a:prstGeom prst="ellipse">
                  <a:avLst/>
                </a:prstGeom>
                <a:solidFill>
                  <a:srgbClr val="FFFF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65" name="Oval 37"/>
                <p:cNvSpPr>
                  <a:spLocks noChangeArrowheads="1"/>
                </p:cNvSpPr>
                <p:nvPr/>
              </p:nvSpPr>
              <p:spPr bwMode="auto">
                <a:xfrm>
                  <a:off x="2845" y="2566"/>
                  <a:ext cx="150" cy="150"/>
                </a:xfrm>
                <a:prstGeom prst="ellipse">
                  <a:avLst/>
                </a:prstGeom>
                <a:solidFill>
                  <a:srgbClr val="FFFF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66" name="Oval 38"/>
                <p:cNvSpPr>
                  <a:spLocks noChangeArrowheads="1"/>
                </p:cNvSpPr>
                <p:nvPr/>
              </p:nvSpPr>
              <p:spPr bwMode="auto">
                <a:xfrm>
                  <a:off x="3571" y="3139"/>
                  <a:ext cx="150" cy="150"/>
                </a:xfrm>
                <a:prstGeom prst="ellipse">
                  <a:avLst/>
                </a:prstGeom>
                <a:solidFill>
                  <a:srgbClr val="FFFF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67" name="Oval 39"/>
                <p:cNvSpPr>
                  <a:spLocks noChangeArrowheads="1"/>
                </p:cNvSpPr>
                <p:nvPr/>
              </p:nvSpPr>
              <p:spPr bwMode="auto">
                <a:xfrm>
                  <a:off x="3933" y="3001"/>
                  <a:ext cx="150" cy="150"/>
                </a:xfrm>
                <a:prstGeom prst="ellipse">
                  <a:avLst/>
                </a:prstGeom>
                <a:solidFill>
                  <a:srgbClr val="FFFF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68" name="Oval 40"/>
                <p:cNvSpPr>
                  <a:spLocks noChangeArrowheads="1"/>
                </p:cNvSpPr>
                <p:nvPr/>
              </p:nvSpPr>
              <p:spPr bwMode="auto">
                <a:xfrm>
                  <a:off x="1340" y="2783"/>
                  <a:ext cx="262" cy="262"/>
                </a:xfrm>
                <a:prstGeom prst="ellipse">
                  <a:avLst/>
                </a:prstGeom>
                <a:solidFill>
                  <a:srgbClr val="0000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69" name="Oval 41"/>
                <p:cNvSpPr>
                  <a:spLocks noChangeArrowheads="1"/>
                </p:cNvSpPr>
                <p:nvPr/>
              </p:nvSpPr>
              <p:spPr bwMode="auto">
                <a:xfrm>
                  <a:off x="2429" y="2649"/>
                  <a:ext cx="262" cy="262"/>
                </a:xfrm>
                <a:prstGeom prst="ellipse">
                  <a:avLst/>
                </a:prstGeom>
                <a:solidFill>
                  <a:srgbClr val="0000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0" name="Oval 42"/>
                <p:cNvSpPr>
                  <a:spLocks noChangeArrowheads="1"/>
                </p:cNvSpPr>
                <p:nvPr/>
              </p:nvSpPr>
              <p:spPr bwMode="auto">
                <a:xfrm>
                  <a:off x="3519" y="2798"/>
                  <a:ext cx="262" cy="262"/>
                </a:xfrm>
                <a:prstGeom prst="ellipse">
                  <a:avLst/>
                </a:prstGeom>
                <a:solidFill>
                  <a:srgbClr val="0000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1" name="Oval 43"/>
                <p:cNvSpPr>
                  <a:spLocks noChangeArrowheads="1"/>
                </p:cNvSpPr>
                <p:nvPr/>
              </p:nvSpPr>
              <p:spPr bwMode="auto">
                <a:xfrm>
                  <a:off x="1718" y="2658"/>
                  <a:ext cx="238" cy="238"/>
                </a:xfrm>
                <a:prstGeom prst="ellipse">
                  <a:avLst/>
                </a:prstGeom>
                <a:solidFill>
                  <a:srgbClr val="339966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2" name="Oval 44"/>
                <p:cNvSpPr>
                  <a:spLocks noChangeArrowheads="1"/>
                </p:cNvSpPr>
                <p:nvPr/>
              </p:nvSpPr>
              <p:spPr bwMode="auto">
                <a:xfrm>
                  <a:off x="2075" y="2799"/>
                  <a:ext cx="238" cy="238"/>
                </a:xfrm>
                <a:prstGeom prst="ellipse">
                  <a:avLst/>
                </a:prstGeom>
                <a:solidFill>
                  <a:srgbClr val="339966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3" name="Oval 45"/>
                <p:cNvSpPr>
                  <a:spLocks noChangeArrowheads="1"/>
                </p:cNvSpPr>
                <p:nvPr/>
              </p:nvSpPr>
              <p:spPr bwMode="auto">
                <a:xfrm>
                  <a:off x="2803" y="2807"/>
                  <a:ext cx="238" cy="238"/>
                </a:xfrm>
                <a:prstGeom prst="ellipse">
                  <a:avLst/>
                </a:prstGeom>
                <a:solidFill>
                  <a:srgbClr val="339966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4" name="Oval 46"/>
                <p:cNvSpPr>
                  <a:spLocks noChangeArrowheads="1"/>
                </p:cNvSpPr>
                <p:nvPr/>
              </p:nvSpPr>
              <p:spPr bwMode="auto">
                <a:xfrm>
                  <a:off x="3166" y="2663"/>
                  <a:ext cx="238" cy="238"/>
                </a:xfrm>
                <a:prstGeom prst="ellipse">
                  <a:avLst/>
                </a:prstGeom>
                <a:solidFill>
                  <a:srgbClr val="339966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5" name="Oval 47"/>
                <p:cNvSpPr>
                  <a:spLocks noChangeArrowheads="1"/>
                </p:cNvSpPr>
                <p:nvPr/>
              </p:nvSpPr>
              <p:spPr bwMode="auto">
                <a:xfrm>
                  <a:off x="3889" y="2666"/>
                  <a:ext cx="238" cy="238"/>
                </a:xfrm>
                <a:prstGeom prst="ellipse">
                  <a:avLst/>
                </a:prstGeom>
                <a:solidFill>
                  <a:srgbClr val="339966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6" name="Oval 48"/>
                <p:cNvSpPr>
                  <a:spLocks noChangeArrowheads="1"/>
                </p:cNvSpPr>
                <p:nvPr/>
              </p:nvSpPr>
              <p:spPr bwMode="auto">
                <a:xfrm>
                  <a:off x="4252" y="2812"/>
                  <a:ext cx="238" cy="238"/>
                </a:xfrm>
                <a:prstGeom prst="ellipse">
                  <a:avLst/>
                </a:prstGeom>
                <a:solidFill>
                  <a:srgbClr val="339966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7" name="Oval 49"/>
                <p:cNvSpPr>
                  <a:spLocks noChangeArrowheads="1"/>
                </p:cNvSpPr>
                <p:nvPr/>
              </p:nvSpPr>
              <p:spPr bwMode="auto">
                <a:xfrm>
                  <a:off x="2068" y="3146"/>
                  <a:ext cx="256" cy="256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8" name="Oval 50"/>
                <p:cNvSpPr>
                  <a:spLocks noChangeArrowheads="1"/>
                </p:cNvSpPr>
                <p:nvPr/>
              </p:nvSpPr>
              <p:spPr bwMode="auto">
                <a:xfrm>
                  <a:off x="3153" y="2301"/>
                  <a:ext cx="256" cy="256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79" name="Oval 51"/>
                <p:cNvSpPr>
                  <a:spLocks noChangeArrowheads="1"/>
                </p:cNvSpPr>
                <p:nvPr/>
              </p:nvSpPr>
              <p:spPr bwMode="auto">
                <a:xfrm>
                  <a:off x="4243" y="3154"/>
                  <a:ext cx="256" cy="256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80" name="AutoShape 52"/>
                <p:cNvSpPr>
                  <a:spLocks noChangeArrowheads="1"/>
                </p:cNvSpPr>
                <p:nvPr/>
              </p:nvSpPr>
              <p:spPr bwMode="auto">
                <a:xfrm>
                  <a:off x="2749" y="3184"/>
                  <a:ext cx="336" cy="341"/>
                </a:xfrm>
                <a:prstGeom prst="octagon">
                  <a:avLst>
                    <a:gd name="adj" fmla="val 29287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81" name="AutoShape 53"/>
                <p:cNvSpPr>
                  <a:spLocks noChangeArrowheads="1"/>
                </p:cNvSpPr>
                <p:nvPr/>
              </p:nvSpPr>
              <p:spPr bwMode="auto">
                <a:xfrm>
                  <a:off x="3837" y="2192"/>
                  <a:ext cx="336" cy="341"/>
                </a:xfrm>
                <a:prstGeom prst="octagon">
                  <a:avLst>
                    <a:gd name="adj" fmla="val 29287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782" name="AutoShape 54"/>
                <p:cNvSpPr>
                  <a:spLocks noChangeArrowheads="1"/>
                </p:cNvSpPr>
                <p:nvPr/>
              </p:nvSpPr>
              <p:spPr bwMode="auto">
                <a:xfrm>
                  <a:off x="1661" y="2176"/>
                  <a:ext cx="336" cy="341"/>
                </a:xfrm>
                <a:prstGeom prst="octagon">
                  <a:avLst>
                    <a:gd name="adj" fmla="val 29287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01783" name="Text Box 55"/>
            <p:cNvSpPr txBox="1">
              <a:spLocks noChangeArrowheads="1"/>
            </p:cNvSpPr>
            <p:nvPr/>
          </p:nvSpPr>
          <p:spPr bwMode="auto">
            <a:xfrm>
              <a:off x="1226" y="1839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</a:t>
              </a:r>
              <a:r>
                <a:rPr lang="en-US" sz="1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</a:t>
              </a: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1784" name="Text Box 56"/>
            <p:cNvSpPr txBox="1">
              <a:spLocks noChangeArrowheads="1"/>
            </p:cNvSpPr>
            <p:nvPr/>
          </p:nvSpPr>
          <p:spPr bwMode="auto">
            <a:xfrm>
              <a:off x="679" y="1648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201785" name="Text Box 57"/>
            <p:cNvSpPr txBox="1">
              <a:spLocks noChangeArrowheads="1"/>
            </p:cNvSpPr>
            <p:nvPr/>
          </p:nvSpPr>
          <p:spPr bwMode="auto">
            <a:xfrm>
              <a:off x="377" y="2029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201786" name="Text Box 58"/>
            <p:cNvSpPr txBox="1">
              <a:spLocks noChangeArrowheads="1"/>
            </p:cNvSpPr>
            <p:nvPr/>
          </p:nvSpPr>
          <p:spPr bwMode="auto">
            <a:xfrm>
              <a:off x="682" y="2421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201787" name="Text Box 59"/>
            <p:cNvSpPr txBox="1">
              <a:spLocks noChangeArrowheads="1"/>
            </p:cNvSpPr>
            <p:nvPr/>
          </p:nvSpPr>
          <p:spPr bwMode="auto">
            <a:xfrm>
              <a:off x="1273" y="2236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201788" name="Text Box 60"/>
            <p:cNvSpPr txBox="1">
              <a:spLocks noChangeArrowheads="1"/>
            </p:cNvSpPr>
            <p:nvPr/>
          </p:nvSpPr>
          <p:spPr bwMode="auto">
            <a:xfrm>
              <a:off x="2265" y="1466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201789" name="Text Box 61"/>
            <p:cNvSpPr txBox="1">
              <a:spLocks noChangeArrowheads="1"/>
            </p:cNvSpPr>
            <p:nvPr/>
          </p:nvSpPr>
          <p:spPr bwMode="auto">
            <a:xfrm>
              <a:off x="2755" y="1662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201790" name="Text Box 62"/>
            <p:cNvSpPr txBox="1">
              <a:spLocks noChangeArrowheads="1"/>
            </p:cNvSpPr>
            <p:nvPr/>
          </p:nvSpPr>
          <p:spPr bwMode="auto">
            <a:xfrm>
              <a:off x="3752" y="2448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201791" name="Text Box 63"/>
            <p:cNvSpPr txBox="1">
              <a:spLocks noChangeArrowheads="1"/>
            </p:cNvSpPr>
            <p:nvPr/>
          </p:nvSpPr>
          <p:spPr bwMode="auto">
            <a:xfrm>
              <a:off x="4242" y="2256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201792" name="Text Box 64"/>
            <p:cNvSpPr txBox="1">
              <a:spLocks noChangeArrowheads="1"/>
            </p:cNvSpPr>
            <p:nvPr/>
          </p:nvSpPr>
          <p:spPr bwMode="auto">
            <a:xfrm>
              <a:off x="774" y="2029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N</a:t>
              </a:r>
            </a:p>
          </p:txBody>
        </p:sp>
        <p:sp>
          <p:nvSpPr>
            <p:cNvPr id="201793" name="Text Box 65"/>
            <p:cNvSpPr txBox="1">
              <a:spLocks noChangeArrowheads="1"/>
            </p:cNvSpPr>
            <p:nvPr/>
          </p:nvSpPr>
          <p:spPr bwMode="auto">
            <a:xfrm>
              <a:off x="2259" y="1855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N</a:t>
              </a:r>
            </a:p>
          </p:txBody>
        </p:sp>
        <p:sp>
          <p:nvSpPr>
            <p:cNvPr id="201794" name="Text Box 66"/>
            <p:cNvSpPr txBox="1">
              <a:spLocks noChangeArrowheads="1"/>
            </p:cNvSpPr>
            <p:nvPr/>
          </p:nvSpPr>
          <p:spPr bwMode="auto">
            <a:xfrm>
              <a:off x="3753" y="2049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N</a:t>
              </a:r>
            </a:p>
          </p:txBody>
        </p:sp>
        <p:sp>
          <p:nvSpPr>
            <p:cNvPr id="201795" name="Text Box 67"/>
            <p:cNvSpPr txBox="1">
              <a:spLocks noChangeArrowheads="1"/>
            </p:cNvSpPr>
            <p:nvPr/>
          </p:nvSpPr>
          <p:spPr bwMode="auto">
            <a:xfrm>
              <a:off x="1755" y="2044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201796" name="Text Box 68"/>
            <p:cNvSpPr txBox="1">
              <a:spLocks noChangeArrowheads="1"/>
            </p:cNvSpPr>
            <p:nvPr/>
          </p:nvSpPr>
          <p:spPr bwMode="auto">
            <a:xfrm>
              <a:off x="4734" y="2054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201797" name="Text Box 69"/>
            <p:cNvSpPr txBox="1">
              <a:spLocks noChangeArrowheads="1"/>
            </p:cNvSpPr>
            <p:nvPr/>
          </p:nvSpPr>
          <p:spPr bwMode="auto">
            <a:xfrm>
              <a:off x="3246" y="1854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201798" name="Text Box 70"/>
            <p:cNvSpPr txBox="1">
              <a:spLocks noChangeArrowheads="1"/>
            </p:cNvSpPr>
            <p:nvPr/>
          </p:nvSpPr>
          <p:spPr bwMode="auto">
            <a:xfrm>
              <a:off x="2717" y="2044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</a:t>
              </a:r>
              <a:r>
                <a:rPr lang="en-US" sz="1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</a:t>
              </a: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1799" name="Text Box 71"/>
            <p:cNvSpPr txBox="1">
              <a:spLocks noChangeArrowheads="1"/>
            </p:cNvSpPr>
            <p:nvPr/>
          </p:nvSpPr>
          <p:spPr bwMode="auto">
            <a:xfrm>
              <a:off x="4200" y="1844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</a:t>
              </a:r>
              <a:r>
                <a:rPr lang="en-US" sz="1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</a:t>
              </a: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1800" name="Text Box 72"/>
            <p:cNvSpPr txBox="1">
              <a:spLocks noChangeArrowheads="1"/>
            </p:cNvSpPr>
            <p:nvPr/>
          </p:nvSpPr>
          <p:spPr bwMode="auto">
            <a:xfrm>
              <a:off x="2735" y="2617"/>
              <a:ext cx="2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R</a:t>
              </a: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1801" name="Text Box 73"/>
            <p:cNvSpPr txBox="1">
              <a:spLocks noChangeArrowheads="1"/>
            </p:cNvSpPr>
            <p:nvPr/>
          </p:nvSpPr>
          <p:spPr bwMode="auto">
            <a:xfrm>
              <a:off x="4731" y="2543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O</a:t>
              </a:r>
            </a:p>
          </p:txBody>
        </p:sp>
        <p:sp>
          <p:nvSpPr>
            <p:cNvPr id="201802" name="Text Box 74"/>
            <p:cNvSpPr txBox="1">
              <a:spLocks noChangeArrowheads="1"/>
            </p:cNvSpPr>
            <p:nvPr/>
          </p:nvSpPr>
          <p:spPr bwMode="auto">
            <a:xfrm>
              <a:off x="3244" y="1376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O</a:t>
              </a:r>
            </a:p>
          </p:txBody>
        </p:sp>
        <p:sp>
          <p:nvSpPr>
            <p:cNvPr id="201803" name="Text Box 75"/>
            <p:cNvSpPr txBox="1">
              <a:spLocks noChangeArrowheads="1"/>
            </p:cNvSpPr>
            <p:nvPr/>
          </p:nvSpPr>
          <p:spPr bwMode="auto">
            <a:xfrm>
              <a:off x="1761" y="2528"/>
              <a:ext cx="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O</a:t>
              </a:r>
            </a:p>
          </p:txBody>
        </p:sp>
        <p:sp>
          <p:nvSpPr>
            <p:cNvPr id="201804" name="Text Box 76"/>
            <p:cNvSpPr txBox="1">
              <a:spLocks noChangeArrowheads="1"/>
            </p:cNvSpPr>
            <p:nvPr/>
          </p:nvSpPr>
          <p:spPr bwMode="auto">
            <a:xfrm>
              <a:off x="1241" y="1223"/>
              <a:ext cx="2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R</a:t>
              </a: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1805" name="Text Box 77"/>
            <p:cNvSpPr txBox="1">
              <a:spLocks noChangeArrowheads="1"/>
            </p:cNvSpPr>
            <p:nvPr/>
          </p:nvSpPr>
          <p:spPr bwMode="auto">
            <a:xfrm>
              <a:off x="4227" y="1245"/>
              <a:ext cx="2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R</a:t>
              </a: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1806" name="Line 78"/>
            <p:cNvSpPr>
              <a:spLocks noChangeShapeType="1"/>
            </p:cNvSpPr>
            <p:nvPr/>
          </p:nvSpPr>
          <p:spPr bwMode="auto">
            <a:xfrm>
              <a:off x="5019" y="2170"/>
              <a:ext cx="592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1807" name="Group 79"/>
          <p:cNvGrpSpPr>
            <a:grpSpLocks/>
          </p:cNvGrpSpPr>
          <p:nvPr/>
        </p:nvGrpSpPr>
        <p:grpSpPr bwMode="auto">
          <a:xfrm>
            <a:off x="6067425" y="2994025"/>
            <a:ext cx="231775" cy="546100"/>
            <a:chOff x="668" y="2835"/>
            <a:chExt cx="146" cy="344"/>
          </a:xfrm>
        </p:grpSpPr>
        <p:sp>
          <p:nvSpPr>
            <p:cNvPr id="201808" name="Oval 80"/>
            <p:cNvSpPr>
              <a:spLocks noChangeArrowheads="1"/>
            </p:cNvSpPr>
            <p:nvPr/>
          </p:nvSpPr>
          <p:spPr bwMode="auto">
            <a:xfrm rot="3689379">
              <a:off x="588" y="2952"/>
              <a:ext cx="344" cy="109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01809" name="Line 81"/>
            <p:cNvSpPr>
              <a:spLocks noChangeShapeType="1"/>
            </p:cNvSpPr>
            <p:nvPr/>
          </p:nvSpPr>
          <p:spPr bwMode="auto">
            <a:xfrm>
              <a:off x="668" y="2922"/>
              <a:ext cx="24" cy="7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1810" name="Group 82"/>
          <p:cNvGrpSpPr>
            <a:grpSpLocks/>
          </p:cNvGrpSpPr>
          <p:nvPr/>
        </p:nvGrpSpPr>
        <p:grpSpPr bwMode="auto">
          <a:xfrm>
            <a:off x="6905625" y="2995613"/>
            <a:ext cx="173038" cy="546100"/>
            <a:chOff x="1122" y="2723"/>
            <a:chExt cx="109" cy="344"/>
          </a:xfrm>
        </p:grpSpPr>
        <p:sp>
          <p:nvSpPr>
            <p:cNvPr id="201811" name="Oval 83"/>
            <p:cNvSpPr>
              <a:spLocks noChangeArrowheads="1"/>
            </p:cNvSpPr>
            <p:nvPr/>
          </p:nvSpPr>
          <p:spPr bwMode="auto">
            <a:xfrm rot="17910621" flipH="1">
              <a:off x="1005" y="2840"/>
              <a:ext cx="344" cy="109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01812" name="Line 84"/>
            <p:cNvSpPr>
              <a:spLocks noChangeShapeType="1"/>
            </p:cNvSpPr>
            <p:nvPr/>
          </p:nvSpPr>
          <p:spPr bwMode="auto">
            <a:xfrm flipH="1">
              <a:off x="1144" y="2970"/>
              <a:ext cx="52" cy="6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1813" name="Group 85"/>
          <p:cNvGrpSpPr>
            <a:grpSpLocks/>
          </p:cNvGrpSpPr>
          <p:nvPr/>
        </p:nvGrpSpPr>
        <p:grpSpPr bwMode="auto">
          <a:xfrm>
            <a:off x="1352550" y="2986088"/>
            <a:ext cx="231775" cy="546100"/>
            <a:chOff x="668" y="2835"/>
            <a:chExt cx="146" cy="344"/>
          </a:xfrm>
        </p:grpSpPr>
        <p:sp>
          <p:nvSpPr>
            <p:cNvPr id="201814" name="Oval 86"/>
            <p:cNvSpPr>
              <a:spLocks noChangeArrowheads="1"/>
            </p:cNvSpPr>
            <p:nvPr/>
          </p:nvSpPr>
          <p:spPr bwMode="auto">
            <a:xfrm rot="3689379">
              <a:off x="588" y="2952"/>
              <a:ext cx="344" cy="109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01815" name="Line 87"/>
            <p:cNvSpPr>
              <a:spLocks noChangeShapeType="1"/>
            </p:cNvSpPr>
            <p:nvPr/>
          </p:nvSpPr>
          <p:spPr bwMode="auto">
            <a:xfrm>
              <a:off x="668" y="2922"/>
              <a:ext cx="24" cy="7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1816" name="Group 88"/>
          <p:cNvGrpSpPr>
            <a:grpSpLocks/>
          </p:cNvGrpSpPr>
          <p:nvPr/>
        </p:nvGrpSpPr>
        <p:grpSpPr bwMode="auto">
          <a:xfrm>
            <a:off x="2192338" y="3001963"/>
            <a:ext cx="173037" cy="546100"/>
            <a:chOff x="1122" y="2723"/>
            <a:chExt cx="109" cy="344"/>
          </a:xfrm>
        </p:grpSpPr>
        <p:sp>
          <p:nvSpPr>
            <p:cNvPr id="201817" name="Oval 89"/>
            <p:cNvSpPr>
              <a:spLocks noChangeArrowheads="1"/>
            </p:cNvSpPr>
            <p:nvPr/>
          </p:nvSpPr>
          <p:spPr bwMode="auto">
            <a:xfrm rot="17910621" flipH="1">
              <a:off x="1005" y="2840"/>
              <a:ext cx="344" cy="109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01818" name="Line 90"/>
            <p:cNvSpPr>
              <a:spLocks noChangeShapeType="1"/>
            </p:cNvSpPr>
            <p:nvPr/>
          </p:nvSpPr>
          <p:spPr bwMode="auto">
            <a:xfrm flipH="1">
              <a:off x="1144" y="2970"/>
              <a:ext cx="52" cy="6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1819" name="Group 91"/>
          <p:cNvGrpSpPr>
            <a:grpSpLocks/>
          </p:cNvGrpSpPr>
          <p:nvPr/>
        </p:nvGrpSpPr>
        <p:grpSpPr bwMode="auto">
          <a:xfrm>
            <a:off x="4468813" y="2984500"/>
            <a:ext cx="231775" cy="546100"/>
            <a:chOff x="668" y="2835"/>
            <a:chExt cx="146" cy="344"/>
          </a:xfrm>
        </p:grpSpPr>
        <p:sp>
          <p:nvSpPr>
            <p:cNvPr id="201820" name="Oval 92"/>
            <p:cNvSpPr>
              <a:spLocks noChangeArrowheads="1"/>
            </p:cNvSpPr>
            <p:nvPr/>
          </p:nvSpPr>
          <p:spPr bwMode="auto">
            <a:xfrm rot="3689379">
              <a:off x="588" y="2952"/>
              <a:ext cx="344" cy="109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01821" name="Line 93"/>
            <p:cNvSpPr>
              <a:spLocks noChangeShapeType="1"/>
            </p:cNvSpPr>
            <p:nvPr/>
          </p:nvSpPr>
          <p:spPr bwMode="auto">
            <a:xfrm>
              <a:off x="668" y="2922"/>
              <a:ext cx="24" cy="7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1822" name="Group 94"/>
          <p:cNvGrpSpPr>
            <a:grpSpLocks/>
          </p:cNvGrpSpPr>
          <p:nvPr/>
        </p:nvGrpSpPr>
        <p:grpSpPr bwMode="auto">
          <a:xfrm>
            <a:off x="3776663" y="3019425"/>
            <a:ext cx="173037" cy="546100"/>
            <a:chOff x="1122" y="2723"/>
            <a:chExt cx="109" cy="344"/>
          </a:xfrm>
        </p:grpSpPr>
        <p:sp>
          <p:nvSpPr>
            <p:cNvPr id="201823" name="Oval 95"/>
            <p:cNvSpPr>
              <a:spLocks noChangeArrowheads="1"/>
            </p:cNvSpPr>
            <p:nvPr/>
          </p:nvSpPr>
          <p:spPr bwMode="auto">
            <a:xfrm rot="17910621" flipH="1">
              <a:off x="1005" y="2840"/>
              <a:ext cx="344" cy="109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01824" name="Line 96"/>
            <p:cNvSpPr>
              <a:spLocks noChangeShapeType="1"/>
            </p:cNvSpPr>
            <p:nvPr/>
          </p:nvSpPr>
          <p:spPr bwMode="auto">
            <a:xfrm flipH="1">
              <a:off x="1144" y="2970"/>
              <a:ext cx="52" cy="6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01825" name="Text Box 97"/>
          <p:cNvSpPr txBox="1">
            <a:spLocks noChangeArrowheads="1"/>
          </p:cNvSpPr>
          <p:nvPr/>
        </p:nvSpPr>
        <p:spPr bwMode="auto">
          <a:xfrm>
            <a:off x="1152525" y="2536825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</a:t>
            </a:r>
            <a:r>
              <a:rPr lang="en-US" sz="2800" baseline="-25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1</a:t>
            </a: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1826" name="Text Box 98"/>
          <p:cNvSpPr txBox="1">
            <a:spLocks noChangeArrowheads="1"/>
          </p:cNvSpPr>
          <p:nvPr/>
        </p:nvSpPr>
        <p:spPr bwMode="auto">
          <a:xfrm>
            <a:off x="2130425" y="2549525"/>
            <a:ext cx="56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</a:t>
            </a:r>
            <a:r>
              <a:rPr lang="en-US" sz="2800" baseline="-25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1</a:t>
            </a: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1827" name="Text Box 99"/>
          <p:cNvSpPr txBox="1">
            <a:spLocks noChangeArrowheads="1"/>
          </p:cNvSpPr>
          <p:nvPr/>
        </p:nvSpPr>
        <p:spPr bwMode="auto">
          <a:xfrm>
            <a:off x="6867525" y="2536825"/>
            <a:ext cx="56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</a:t>
            </a:r>
            <a:r>
              <a:rPr lang="en-US" sz="2800" baseline="-25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3</a:t>
            </a: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1828" name="Text Box 100"/>
          <p:cNvSpPr txBox="1">
            <a:spLocks noChangeArrowheads="1"/>
          </p:cNvSpPr>
          <p:nvPr/>
        </p:nvSpPr>
        <p:spPr bwMode="auto">
          <a:xfrm>
            <a:off x="4530725" y="3441700"/>
            <a:ext cx="56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</a:t>
            </a:r>
            <a:r>
              <a:rPr lang="en-US" sz="2800" baseline="-25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2</a:t>
            </a: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1829" name="Text Box 101"/>
          <p:cNvSpPr txBox="1">
            <a:spLocks noChangeArrowheads="1"/>
          </p:cNvSpPr>
          <p:nvPr/>
        </p:nvSpPr>
        <p:spPr bwMode="auto">
          <a:xfrm>
            <a:off x="3451225" y="34417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</a:t>
            </a:r>
            <a:r>
              <a:rPr lang="en-US" sz="2800" baseline="-25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2</a:t>
            </a: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1830" name="Text Box 102"/>
          <p:cNvSpPr txBox="1">
            <a:spLocks noChangeArrowheads="1"/>
          </p:cNvSpPr>
          <p:nvPr/>
        </p:nvSpPr>
        <p:spPr bwMode="auto">
          <a:xfrm>
            <a:off x="5826125" y="2536825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</a:t>
            </a:r>
            <a:r>
              <a:rPr lang="en-US" sz="2800" baseline="-25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3</a:t>
            </a: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1831" name="Text Box 103"/>
          <p:cNvSpPr txBox="1">
            <a:spLocks noChangeArrowheads="1"/>
          </p:cNvSpPr>
          <p:nvPr/>
        </p:nvSpPr>
        <p:spPr bwMode="auto">
          <a:xfrm>
            <a:off x="203200" y="4389438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N-terminus</a:t>
            </a:r>
          </a:p>
        </p:txBody>
      </p:sp>
      <p:sp>
        <p:nvSpPr>
          <p:cNvPr id="201832" name="Text Box 104"/>
          <p:cNvSpPr txBox="1">
            <a:spLocks noChangeArrowheads="1"/>
          </p:cNvSpPr>
          <p:nvPr/>
        </p:nvSpPr>
        <p:spPr bwMode="auto">
          <a:xfrm>
            <a:off x="7664450" y="3022600"/>
            <a:ext cx="1479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C-terminus</a:t>
            </a: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1833" name="Text Box 105"/>
          <p:cNvSpPr txBox="1">
            <a:spLocks noChangeArrowheads="1"/>
          </p:cNvSpPr>
          <p:nvPr/>
        </p:nvSpPr>
        <p:spPr bwMode="auto">
          <a:xfrm>
            <a:off x="466725" y="5762625"/>
            <a:ext cx="8105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The set of {</a:t>
            </a:r>
            <a:r>
              <a:rPr lang="en-US" sz="2400" baseline="-25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</a:t>
            </a: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,</a:t>
            </a:r>
            <a:r>
              <a:rPr lang="en-US" sz="2400" baseline="-25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</a:t>
            </a: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} angles define internal degrees of freedom</a:t>
            </a:r>
            <a:endParaRPr lang="en-US" sz="2400" baseline="-25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</p:txBody>
      </p:sp>
      <p:grpSp>
        <p:nvGrpSpPr>
          <p:cNvPr id="201834" name="Group 106"/>
          <p:cNvGrpSpPr>
            <a:grpSpLocks/>
          </p:cNvGrpSpPr>
          <p:nvPr/>
        </p:nvGrpSpPr>
        <p:grpSpPr bwMode="auto">
          <a:xfrm>
            <a:off x="493713" y="4597400"/>
            <a:ext cx="8178800" cy="1022350"/>
            <a:chOff x="311" y="2896"/>
            <a:chExt cx="5152" cy="644"/>
          </a:xfrm>
        </p:grpSpPr>
        <p:sp>
          <p:nvSpPr>
            <p:cNvPr id="201835" name="Line 107"/>
            <p:cNvSpPr>
              <a:spLocks noChangeShapeType="1"/>
            </p:cNvSpPr>
            <p:nvPr/>
          </p:nvSpPr>
          <p:spPr bwMode="auto">
            <a:xfrm flipH="1">
              <a:off x="1544" y="2896"/>
              <a:ext cx="832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01836" name="Text Box 108"/>
            <p:cNvSpPr txBox="1">
              <a:spLocks noChangeArrowheads="1"/>
            </p:cNvSpPr>
            <p:nvPr/>
          </p:nvSpPr>
          <p:spPr bwMode="auto">
            <a:xfrm>
              <a:off x="311" y="3238"/>
              <a:ext cx="5152" cy="302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Most side chains also have internal degrees of freedom {</a:t>
              </a:r>
              <a:r>
                <a:rPr lang="en-US" sz="24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i</a:t>
              </a:r>
              <a:r>
                <a: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}</a:t>
              </a:r>
              <a:endParaRPr lang="en-US" sz="2400" baseline="-25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3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Arial" charset="0"/>
                <a:ea typeface="ＭＳ Ｐゴシック" charset="0"/>
                <a:sym typeface="Symbol" charset="0"/>
              </a:rPr>
              <a:t>Introduction to Protein Structure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sym typeface="Symbol" charset="0"/>
              </a:rPr>
              <a:t>Steric Restrictions on PHI and PSI Angles</a:t>
            </a:r>
            <a:endParaRPr lang="en-US" sz="2000" b="1">
              <a:solidFill>
                <a:srgbClr val="FFFF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99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8840788" cy="4394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1836738" y="1406525"/>
            <a:ext cx="557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Ramachandran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Plot for Typical Residue</a:t>
            </a:r>
          </a:p>
        </p:txBody>
      </p:sp>
    </p:spTree>
    <p:extLst>
      <p:ext uri="{BB962C8B-B14F-4D97-AF65-F5344CB8AC3E}">
        <p14:creationId xmlns:p14="http://schemas.microsoft.com/office/powerpoint/2010/main" val="30192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Arial" charset="0"/>
                <a:ea typeface="ＭＳ Ｐゴシック" charset="0"/>
                <a:sym typeface="Symbol" charset="0"/>
              </a:rPr>
              <a:t>Introduction to Protein Structure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sym typeface="Symbol" charset="0"/>
              </a:rPr>
              <a:t>Steric Restrictions on PHI and PSI Angles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3" name="Picture 2" descr="scatter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61" y="1251078"/>
            <a:ext cx="4630886" cy="54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7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>
            <a:ln>
              <a:noFill/>
            </a:ln>
            <a:solidFill>
              <a:srgbClr val="FF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>
            <a:ln>
              <a:noFill/>
            </a:ln>
            <a:solidFill>
              <a:srgbClr val="FF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5360</TotalTime>
  <Words>1292</Words>
  <Application>Microsoft Macintosh PowerPoint</Application>
  <PresentationFormat>On-screen Show (4:3)</PresentationFormat>
  <Paragraphs>238</Paragraphs>
  <Slides>23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ＭＳ Ｐゴシック</vt:lpstr>
      <vt:lpstr>Arial</vt:lpstr>
      <vt:lpstr>Arial Narrow</vt:lpstr>
      <vt:lpstr>Calibri</vt:lpstr>
      <vt:lpstr>Comic Sans MS</vt:lpstr>
      <vt:lpstr>Monotype Corsiva</vt:lpstr>
      <vt:lpstr>Symbol</vt:lpstr>
      <vt:lpstr>Times New Roman</vt:lpstr>
      <vt:lpstr>Wingdings</vt:lpstr>
      <vt:lpstr>Office Theme</vt:lpstr>
      <vt:lpstr>21_Blank Presentation</vt:lpstr>
      <vt:lpstr>6_Default Design</vt:lpstr>
      <vt:lpstr>23_Blank Presentation</vt:lpstr>
      <vt:lpstr>Photo Editor Photo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Jacobs, Donald</dc:creator>
  <cp:lastModifiedBy>Microsoft Office User</cp:lastModifiedBy>
  <cp:revision>677</cp:revision>
  <dcterms:created xsi:type="dcterms:W3CDTF">2012-05-16T02:37:34Z</dcterms:created>
  <dcterms:modified xsi:type="dcterms:W3CDTF">2019-05-15T21:12:25Z</dcterms:modified>
</cp:coreProperties>
</file>